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76" r:id="rId2"/>
    <p:sldId id="279" r:id="rId3"/>
    <p:sldId id="332" r:id="rId4"/>
    <p:sldId id="334" r:id="rId5"/>
    <p:sldId id="358" r:id="rId6"/>
    <p:sldId id="335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39" r:id="rId17"/>
    <p:sldId id="351" r:id="rId18"/>
    <p:sldId id="352" r:id="rId19"/>
    <p:sldId id="353" r:id="rId20"/>
    <p:sldId id="309" r:id="rId21"/>
    <p:sldId id="354" r:id="rId22"/>
    <p:sldId id="355" r:id="rId23"/>
    <p:sldId id="336" r:id="rId24"/>
    <p:sldId id="356" r:id="rId25"/>
    <p:sldId id="359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283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9"/>
    <p:restoredTop sz="93681"/>
  </p:normalViewPr>
  <p:slideViewPr>
    <p:cSldViewPr>
      <p:cViewPr varScale="1">
        <p:scale>
          <a:sx n="118" d="100"/>
          <a:sy n="118" d="100"/>
        </p:scale>
        <p:origin x="135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5D2A0-35E4-4A67-BA72-1AD8B556EBCE}" type="datetimeFigureOut">
              <a:rPr lang="zh-CN" altLang="en-US" smtClean="0"/>
              <a:t>2023/4/24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DFD20-AFA7-4587-8814-D049A52B09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06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49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07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588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06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42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999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34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12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1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3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27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28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73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07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094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6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86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08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62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42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953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56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39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57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9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80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7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64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14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8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74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DDF5-8FB2-4CA4-ADC5-020D22AEBBC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860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680E8-98A1-48EB-8718-63856BD6258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8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8A064-BF51-4CC6-BE73-A4319621CD4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2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3E05-91B8-4D1E-8D52-9ACF2950BA6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80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B3E2C-1596-4F8D-A721-FA691D330E9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90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8FB5-77C2-4D76-B111-5C136B47BB4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0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AEB4-7794-4D9D-92E1-5C04B29CD36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0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2EA6-D5FF-49A0-B568-90938191D35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69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60FE-45DC-4C2E-B802-82952F5F252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C35-319A-424B-B9FA-49799D3C982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84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537A-90BB-420B-A0B0-EEC7C16BD65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21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19818"/>
            <a:ext cx="8229600" cy="480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250FC-C9EB-4E05-8904-6CF44D3051B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1042" descr="logo">
            <a:extLst>
              <a:ext uri="{FF2B5EF4-FFF2-40B4-BE49-F238E27FC236}">
                <a16:creationId xmlns:a16="http://schemas.microsoft.com/office/drawing/2014/main" id="{CAD2F962-059B-1941-8EAD-154B79B2B9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08" y="274638"/>
            <a:ext cx="595783" cy="105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99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278300377@qq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278300377@qq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Readme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5141AA-9C37-C840-8EBA-8D0EDEA29474}"/>
              </a:ext>
            </a:extLst>
          </p:cNvPr>
          <p:cNvSpPr txBox="1"/>
          <p:nvPr/>
        </p:nvSpPr>
        <p:spPr>
          <a:xfrm>
            <a:off x="443784" y="1160200"/>
            <a:ext cx="7416824" cy="281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请在</a:t>
            </a:r>
            <a:r>
              <a:rPr lang="zh-CN" altLang="en-US" sz="2000" b="1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本地完成以下</a:t>
            </a:r>
            <a:r>
              <a:rPr lang="en-US" altLang="zh-CN" sz="2000" b="1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道编程题</a:t>
            </a:r>
            <a:endParaRPr lang="en-US" altLang="zh-CN" sz="2000" b="1" dirty="0">
              <a:solidFill>
                <a:srgbClr val="7030A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请参考右图，</a:t>
            </a:r>
            <a:r>
              <a:rPr lang="zh-CN" altLang="en-US" sz="2000" b="1" dirty="0">
                <a:solidFill>
                  <a:srgbClr val="7030A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规范构建本地目录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（做到结构清晰）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第一题：记账器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Page-2~18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第二题：租车系统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Page-19~33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代码结构在后续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中给出（可参考，也可按自己思路实现）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请按要求发送到邮箱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Page-34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hlinkClick r:id="rId3"/>
              </a:rPr>
              <a:t>278300377@qq.com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818E4F-6EF1-3F4F-9D52-520355AD5B7C}"/>
              </a:ext>
            </a:extLst>
          </p:cNvPr>
          <p:cNvSpPr txBox="1"/>
          <p:nvPr/>
        </p:nvSpPr>
        <p:spPr>
          <a:xfrm>
            <a:off x="457200" y="576904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上机的目的是锻炼编程逻辑，不是“完成作业”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所以不要抄袭，有问题及时反馈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9D1F52-97D8-464D-8DAF-9F85202CC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07" y="4008798"/>
            <a:ext cx="2240893" cy="1633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21E403-356E-664E-8553-9C0E10FEC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56" y="4008798"/>
            <a:ext cx="2221904" cy="2753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632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549174" y="1680351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账本类实现上述接口，以获得账本的基本功能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340768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2915816" y="1462869"/>
            <a:ext cx="1679012" cy="79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BCE336E4-7F12-5748-8396-A49EEE98DAA3}"/>
              </a:ext>
            </a:extLst>
          </p:cNvPr>
          <p:cNvSpPr txBox="1"/>
          <p:nvPr/>
        </p:nvSpPr>
        <p:spPr>
          <a:xfrm>
            <a:off x="4594829" y="2554078"/>
            <a:ext cx="3991087" cy="35892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Account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2D728C-D598-9B4D-8CB8-9EEAECFB86BF}"/>
              </a:ext>
            </a:extLst>
          </p:cNvPr>
          <p:cNvSpPr/>
          <p:nvPr/>
        </p:nvSpPr>
        <p:spPr>
          <a:xfrm>
            <a:off x="4594829" y="2918268"/>
            <a:ext cx="3991087" cy="53335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&lt;Record&gt;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records</a:t>
            </a:r>
          </a:p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balance (</a:t>
            </a:r>
            <a:r>
              <a:rPr lang="zh-CN" altLang="en-US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余额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925E48-32E5-DF4B-9692-2805716F0083}"/>
              </a:ext>
            </a:extLst>
          </p:cNvPr>
          <p:cNvSpPr/>
          <p:nvPr/>
        </p:nvSpPr>
        <p:spPr>
          <a:xfrm>
            <a:off x="4594829" y="3453399"/>
            <a:ext cx="3991087" cy="113660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showMainMenu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显示主菜单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showDetailInfo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显示账单信息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editIncomeInfo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登记收入信息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editSpendInfo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登记支出信息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exitAccount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退出记账器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31F5819-F5E1-DB48-B0E9-DE8EBCA34D70}"/>
              </a:ext>
            </a:extLst>
          </p:cNvPr>
          <p:cNvSpPr txBox="1"/>
          <p:nvPr/>
        </p:nvSpPr>
        <p:spPr>
          <a:xfrm>
            <a:off x="4594828" y="2074425"/>
            <a:ext cx="3991087" cy="3589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1F9F33-FF1E-204F-A958-FD86EFFF68AA}"/>
              </a:ext>
            </a:extLst>
          </p:cNvPr>
          <p:cNvSpPr/>
          <p:nvPr/>
        </p:nvSpPr>
        <p:spPr>
          <a:xfrm>
            <a:off x="4594829" y="4590003"/>
            <a:ext cx="3991087" cy="9272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初始化账本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setRecord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维护账单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updateBalance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维护余额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99BC1-5707-504D-867E-6AA187FCC7AB}"/>
              </a:ext>
            </a:extLst>
          </p:cNvPr>
          <p:cNvSpPr txBox="1"/>
          <p:nvPr/>
        </p:nvSpPr>
        <p:spPr>
          <a:xfrm>
            <a:off x="616389" y="4039904"/>
            <a:ext cx="3287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C00000"/>
                </a:solidFill>
              </a:rPr>
              <a:t>setRecord</a:t>
            </a:r>
            <a:r>
              <a:rPr kumimoji="1" lang="zh-CN" altLang="en-US" dirty="0">
                <a:solidFill>
                  <a:srgbClr val="C00000"/>
                </a:solidFill>
              </a:rPr>
              <a:t>函数在调用</a:t>
            </a:r>
            <a:r>
              <a:rPr kumimoji="1" lang="en-US" altLang="zh-CN" dirty="0" err="1">
                <a:solidFill>
                  <a:srgbClr val="C00000"/>
                </a:solidFill>
              </a:rPr>
              <a:t>editIncomeInfo</a:t>
            </a:r>
            <a:r>
              <a:rPr kumimoji="1" lang="zh-CN" altLang="en-US" dirty="0">
                <a:solidFill>
                  <a:srgbClr val="C00000"/>
                </a:solidFill>
              </a:rPr>
              <a:t>和</a:t>
            </a:r>
            <a:r>
              <a:rPr kumimoji="1" lang="en-US" altLang="zh-CN" dirty="0" err="1">
                <a:solidFill>
                  <a:srgbClr val="C00000"/>
                </a:solidFill>
              </a:rPr>
              <a:t>editSpendInfo</a:t>
            </a:r>
            <a:r>
              <a:rPr kumimoji="1" lang="zh-CN" altLang="en-US" dirty="0">
                <a:solidFill>
                  <a:srgbClr val="C00000"/>
                </a:solidFill>
              </a:rPr>
              <a:t>时被调用，即在登记收入或者支出信息时，要通过</a:t>
            </a:r>
            <a:r>
              <a:rPr kumimoji="1" lang="en-US" altLang="zh-CN" dirty="0" err="1">
                <a:solidFill>
                  <a:srgbClr val="C00000"/>
                </a:solidFill>
              </a:rPr>
              <a:t>setRecord</a:t>
            </a:r>
            <a:r>
              <a:rPr kumimoji="1" lang="zh-CN" altLang="en-US" dirty="0">
                <a:solidFill>
                  <a:srgbClr val="C00000"/>
                </a:solidFill>
              </a:rPr>
              <a:t>函数将记录写入账本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DF334F-F92C-6941-95E9-D639DEB3D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606214"/>
            <a:ext cx="8460432" cy="883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9B9772-58BC-A145-A40C-4974269F513E}"/>
              </a:ext>
            </a:extLst>
          </p:cNvPr>
          <p:cNvSpPr txBox="1"/>
          <p:nvPr/>
        </p:nvSpPr>
        <p:spPr>
          <a:xfrm>
            <a:off x="1570149" y="6223315"/>
            <a:ext cx="732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参数依次是：记录类型、账本当前余额、单笔记录金额、备注、时间</a:t>
            </a:r>
          </a:p>
        </p:txBody>
      </p:sp>
    </p:spTree>
    <p:extLst>
      <p:ext uri="{BB962C8B-B14F-4D97-AF65-F5344CB8AC3E}">
        <p14:creationId xmlns:p14="http://schemas.microsoft.com/office/powerpoint/2010/main" val="222048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549174" y="1680351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账本类实现上述接口，以获得账本的基本功能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340768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2915816" y="1462869"/>
            <a:ext cx="1679012" cy="79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BCE336E4-7F12-5748-8396-A49EEE98DAA3}"/>
              </a:ext>
            </a:extLst>
          </p:cNvPr>
          <p:cNvSpPr txBox="1"/>
          <p:nvPr/>
        </p:nvSpPr>
        <p:spPr>
          <a:xfrm>
            <a:off x="4594829" y="2554078"/>
            <a:ext cx="3991087" cy="35892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Account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2D728C-D598-9B4D-8CB8-9EEAECFB86BF}"/>
              </a:ext>
            </a:extLst>
          </p:cNvPr>
          <p:cNvSpPr/>
          <p:nvPr/>
        </p:nvSpPr>
        <p:spPr>
          <a:xfrm>
            <a:off x="4594829" y="2918268"/>
            <a:ext cx="3991087" cy="53335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&lt;Record&gt;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records</a:t>
            </a:r>
          </a:p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balance (</a:t>
            </a:r>
            <a:r>
              <a:rPr lang="zh-CN" altLang="en-US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余额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925E48-32E5-DF4B-9692-2805716F0083}"/>
              </a:ext>
            </a:extLst>
          </p:cNvPr>
          <p:cNvSpPr/>
          <p:nvPr/>
        </p:nvSpPr>
        <p:spPr>
          <a:xfrm>
            <a:off x="4594829" y="3453399"/>
            <a:ext cx="3991087" cy="113660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showMainMenu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显示主菜单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showDetailInfo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显示账单信息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editIncomeInfo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登记收入信息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editSpendInfo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登记支出信息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exitAccount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退出记账器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31F5819-F5E1-DB48-B0E9-DE8EBCA34D70}"/>
              </a:ext>
            </a:extLst>
          </p:cNvPr>
          <p:cNvSpPr txBox="1"/>
          <p:nvPr/>
        </p:nvSpPr>
        <p:spPr>
          <a:xfrm>
            <a:off x="4594828" y="2074425"/>
            <a:ext cx="3991087" cy="3589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1F9F33-FF1E-204F-A958-FD86EFFF68AA}"/>
              </a:ext>
            </a:extLst>
          </p:cNvPr>
          <p:cNvSpPr/>
          <p:nvPr/>
        </p:nvSpPr>
        <p:spPr>
          <a:xfrm>
            <a:off x="4594829" y="4590003"/>
            <a:ext cx="3991087" cy="9272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初始化账本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setRecord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维护账单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updateBalance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维护余额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99BC1-5707-504D-867E-6AA187FCC7AB}"/>
              </a:ext>
            </a:extLst>
          </p:cNvPr>
          <p:cNvSpPr txBox="1"/>
          <p:nvPr/>
        </p:nvSpPr>
        <p:spPr>
          <a:xfrm>
            <a:off x="616388" y="4039904"/>
            <a:ext cx="3580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C00000"/>
                </a:solidFill>
              </a:rPr>
              <a:t>updateBalance</a:t>
            </a:r>
            <a:r>
              <a:rPr kumimoji="1" lang="zh-CN" altLang="en-US" dirty="0">
                <a:solidFill>
                  <a:srgbClr val="C00000"/>
                </a:solidFill>
              </a:rPr>
              <a:t>函数在调用</a:t>
            </a:r>
            <a:r>
              <a:rPr kumimoji="1" lang="en-US" altLang="zh-CN" dirty="0" err="1">
                <a:solidFill>
                  <a:srgbClr val="C00000"/>
                </a:solidFill>
              </a:rPr>
              <a:t>editIncomeInfo</a:t>
            </a:r>
            <a:r>
              <a:rPr kumimoji="1" lang="zh-CN" altLang="en-US" dirty="0">
                <a:solidFill>
                  <a:srgbClr val="C00000"/>
                </a:solidFill>
              </a:rPr>
              <a:t>和</a:t>
            </a:r>
            <a:r>
              <a:rPr kumimoji="1" lang="en-US" altLang="zh-CN" dirty="0" err="1">
                <a:solidFill>
                  <a:srgbClr val="C00000"/>
                </a:solidFill>
              </a:rPr>
              <a:t>editSpendInfo</a:t>
            </a:r>
            <a:r>
              <a:rPr kumimoji="1" lang="zh-CN" altLang="en-US" dirty="0">
                <a:solidFill>
                  <a:srgbClr val="C00000"/>
                </a:solidFill>
              </a:rPr>
              <a:t>时被调用，即在登记收入或者支出信息时，要完成余额的更新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2632B9-2456-E443-888C-52F25166F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805264"/>
            <a:ext cx="5489674" cy="752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417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549174" y="1680351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账本类实现上述接口，以获得账本的基本功能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340768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2915816" y="1462869"/>
            <a:ext cx="1679012" cy="79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BCE336E4-7F12-5748-8396-A49EEE98DAA3}"/>
              </a:ext>
            </a:extLst>
          </p:cNvPr>
          <p:cNvSpPr txBox="1"/>
          <p:nvPr/>
        </p:nvSpPr>
        <p:spPr>
          <a:xfrm>
            <a:off x="4594829" y="2554078"/>
            <a:ext cx="3991087" cy="35892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Account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2D728C-D598-9B4D-8CB8-9EEAECFB86BF}"/>
              </a:ext>
            </a:extLst>
          </p:cNvPr>
          <p:cNvSpPr/>
          <p:nvPr/>
        </p:nvSpPr>
        <p:spPr>
          <a:xfrm>
            <a:off x="4594829" y="2918268"/>
            <a:ext cx="3991087" cy="53335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&lt;Record&gt;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records</a:t>
            </a:r>
          </a:p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balance (</a:t>
            </a:r>
            <a:r>
              <a:rPr lang="zh-CN" altLang="en-US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余额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925E48-32E5-DF4B-9692-2805716F0083}"/>
              </a:ext>
            </a:extLst>
          </p:cNvPr>
          <p:cNvSpPr/>
          <p:nvPr/>
        </p:nvSpPr>
        <p:spPr>
          <a:xfrm>
            <a:off x="4594829" y="3453399"/>
            <a:ext cx="3991087" cy="113660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showMainMenu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显示主菜单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showDetailInfo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显示账单信息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editIncomeInfo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登记收入信息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editSpendInfo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登记支出信息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exitAccount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退出记账器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31F5819-F5E1-DB48-B0E9-DE8EBCA34D70}"/>
              </a:ext>
            </a:extLst>
          </p:cNvPr>
          <p:cNvSpPr txBox="1"/>
          <p:nvPr/>
        </p:nvSpPr>
        <p:spPr>
          <a:xfrm>
            <a:off x="4594828" y="2074425"/>
            <a:ext cx="3991087" cy="3589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1F9F33-FF1E-204F-A958-FD86EFFF68AA}"/>
              </a:ext>
            </a:extLst>
          </p:cNvPr>
          <p:cNvSpPr/>
          <p:nvPr/>
        </p:nvSpPr>
        <p:spPr>
          <a:xfrm>
            <a:off x="4594829" y="4590003"/>
            <a:ext cx="3991087" cy="9272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初始化账本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setRecord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维护账单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updateBalance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维护余额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B6746B-C9C8-7B4F-BAF1-7317CEAF7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6" y="5068182"/>
            <a:ext cx="8909444" cy="1385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1AD28B7-530B-B449-BF12-FB4D82896105}"/>
              </a:ext>
            </a:extLst>
          </p:cNvPr>
          <p:cNvSpPr txBox="1"/>
          <p:nvPr/>
        </p:nvSpPr>
        <p:spPr>
          <a:xfrm>
            <a:off x="527021" y="4000588"/>
            <a:ext cx="3580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显示账单详情：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输出格式已给出，可照搬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补全输出代码</a:t>
            </a:r>
          </a:p>
        </p:txBody>
      </p:sp>
    </p:spTree>
    <p:extLst>
      <p:ext uri="{BB962C8B-B14F-4D97-AF65-F5344CB8AC3E}">
        <p14:creationId xmlns:p14="http://schemas.microsoft.com/office/powerpoint/2010/main" val="3154269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549174" y="1680351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账本类实现上述接口，以获得账本的基本功能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340768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2915816" y="1462869"/>
            <a:ext cx="1679012" cy="79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BCE336E4-7F12-5748-8396-A49EEE98DAA3}"/>
              </a:ext>
            </a:extLst>
          </p:cNvPr>
          <p:cNvSpPr txBox="1"/>
          <p:nvPr/>
        </p:nvSpPr>
        <p:spPr>
          <a:xfrm>
            <a:off x="4594829" y="2554078"/>
            <a:ext cx="3991087" cy="35892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Account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2D728C-D598-9B4D-8CB8-9EEAECFB86BF}"/>
              </a:ext>
            </a:extLst>
          </p:cNvPr>
          <p:cNvSpPr/>
          <p:nvPr/>
        </p:nvSpPr>
        <p:spPr>
          <a:xfrm>
            <a:off x="4594829" y="2918268"/>
            <a:ext cx="3991087" cy="53335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&lt;Record&gt;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records</a:t>
            </a:r>
          </a:p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balance (</a:t>
            </a:r>
            <a:r>
              <a:rPr lang="zh-CN" altLang="en-US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余额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925E48-32E5-DF4B-9692-2805716F0083}"/>
              </a:ext>
            </a:extLst>
          </p:cNvPr>
          <p:cNvSpPr/>
          <p:nvPr/>
        </p:nvSpPr>
        <p:spPr>
          <a:xfrm>
            <a:off x="4594829" y="3453399"/>
            <a:ext cx="3991087" cy="113660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showMainMenu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显示主菜单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showDetailInfo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显示账单信息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editIncomeInfo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登记收入信息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editSpendInfo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登记支出信息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exitAccount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退出记账器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31F5819-F5E1-DB48-B0E9-DE8EBCA34D70}"/>
              </a:ext>
            </a:extLst>
          </p:cNvPr>
          <p:cNvSpPr txBox="1"/>
          <p:nvPr/>
        </p:nvSpPr>
        <p:spPr>
          <a:xfrm>
            <a:off x="4594828" y="2074425"/>
            <a:ext cx="3991087" cy="3589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1F9F33-FF1E-204F-A958-FD86EFFF68AA}"/>
              </a:ext>
            </a:extLst>
          </p:cNvPr>
          <p:cNvSpPr/>
          <p:nvPr/>
        </p:nvSpPr>
        <p:spPr>
          <a:xfrm>
            <a:off x="4594829" y="4590003"/>
            <a:ext cx="3991087" cy="9272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初始化账本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setRecord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维护账单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updateBalance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维护余额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D449AE-D0D2-424D-A882-38C82E3AA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4" y="5048738"/>
            <a:ext cx="7530604" cy="1355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CF48837-3EB8-3A4B-92C6-7EE66D4500C4}"/>
              </a:ext>
            </a:extLst>
          </p:cNvPr>
          <p:cNvSpPr txBox="1"/>
          <p:nvPr/>
        </p:nvSpPr>
        <p:spPr>
          <a:xfrm>
            <a:off x="527021" y="4000588"/>
            <a:ext cx="3580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编辑收入信息：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调用</a:t>
            </a:r>
            <a:r>
              <a:rPr kumimoji="1" lang="en-US" altLang="zh-CN" dirty="0" err="1">
                <a:solidFill>
                  <a:srgbClr val="C00000"/>
                </a:solidFill>
              </a:rPr>
              <a:t>updateBalance</a:t>
            </a:r>
            <a:r>
              <a:rPr kumimoji="1" lang="zh-CN" altLang="en-US" dirty="0">
                <a:solidFill>
                  <a:srgbClr val="C00000"/>
                </a:solidFill>
              </a:rPr>
              <a:t>计算余额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调用</a:t>
            </a:r>
            <a:r>
              <a:rPr kumimoji="1" lang="en-US" altLang="zh-CN" dirty="0" err="1">
                <a:solidFill>
                  <a:srgbClr val="C00000"/>
                </a:solidFill>
              </a:rPr>
              <a:t>setRecord</a:t>
            </a:r>
            <a:r>
              <a:rPr kumimoji="1" lang="zh-CN" altLang="en-US" dirty="0">
                <a:solidFill>
                  <a:srgbClr val="C00000"/>
                </a:solidFill>
              </a:rPr>
              <a:t>写入记录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2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549174" y="1680351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账本类实现上述接口，以获得账本的基本功能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340768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2915816" y="1462869"/>
            <a:ext cx="1679012" cy="79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BCE336E4-7F12-5748-8396-A49EEE98DAA3}"/>
              </a:ext>
            </a:extLst>
          </p:cNvPr>
          <p:cNvSpPr txBox="1"/>
          <p:nvPr/>
        </p:nvSpPr>
        <p:spPr>
          <a:xfrm>
            <a:off x="4594829" y="2554078"/>
            <a:ext cx="3991087" cy="35892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Account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2D728C-D598-9B4D-8CB8-9EEAECFB86BF}"/>
              </a:ext>
            </a:extLst>
          </p:cNvPr>
          <p:cNvSpPr/>
          <p:nvPr/>
        </p:nvSpPr>
        <p:spPr>
          <a:xfrm>
            <a:off x="4594829" y="2918268"/>
            <a:ext cx="3991087" cy="53335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&lt;Record&gt;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records</a:t>
            </a:r>
          </a:p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balance (</a:t>
            </a:r>
            <a:r>
              <a:rPr lang="zh-CN" altLang="en-US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余额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925E48-32E5-DF4B-9692-2805716F0083}"/>
              </a:ext>
            </a:extLst>
          </p:cNvPr>
          <p:cNvSpPr/>
          <p:nvPr/>
        </p:nvSpPr>
        <p:spPr>
          <a:xfrm>
            <a:off x="4594829" y="3453399"/>
            <a:ext cx="3991087" cy="113660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showMainMenu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显示主菜单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showDetailInfo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显示账单信息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editIncomeInfo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登记收入信息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editSpendInfo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登记支出信息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exitAccount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退出记账器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31F5819-F5E1-DB48-B0E9-DE8EBCA34D70}"/>
              </a:ext>
            </a:extLst>
          </p:cNvPr>
          <p:cNvSpPr txBox="1"/>
          <p:nvPr/>
        </p:nvSpPr>
        <p:spPr>
          <a:xfrm>
            <a:off x="4594828" y="2074425"/>
            <a:ext cx="3991087" cy="3589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1F9F33-FF1E-204F-A958-FD86EFFF68AA}"/>
              </a:ext>
            </a:extLst>
          </p:cNvPr>
          <p:cNvSpPr/>
          <p:nvPr/>
        </p:nvSpPr>
        <p:spPr>
          <a:xfrm>
            <a:off x="4594829" y="4590003"/>
            <a:ext cx="3991087" cy="9272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初始化账本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setRecord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维护账单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updateBalance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维护余额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F48837-3EB8-3A4B-92C6-7EE66D4500C4}"/>
              </a:ext>
            </a:extLst>
          </p:cNvPr>
          <p:cNvSpPr txBox="1"/>
          <p:nvPr/>
        </p:nvSpPr>
        <p:spPr>
          <a:xfrm>
            <a:off x="527021" y="4000588"/>
            <a:ext cx="3580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编辑支出信息：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调用</a:t>
            </a:r>
            <a:r>
              <a:rPr kumimoji="1" lang="en-US" altLang="zh-CN" dirty="0" err="1">
                <a:solidFill>
                  <a:srgbClr val="C00000"/>
                </a:solidFill>
              </a:rPr>
              <a:t>updateBalance</a:t>
            </a:r>
            <a:r>
              <a:rPr kumimoji="1" lang="zh-CN" altLang="en-US" dirty="0">
                <a:solidFill>
                  <a:srgbClr val="C00000"/>
                </a:solidFill>
              </a:rPr>
              <a:t>计算余额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调用</a:t>
            </a:r>
            <a:r>
              <a:rPr kumimoji="1" lang="en-US" altLang="zh-CN" dirty="0" err="1">
                <a:solidFill>
                  <a:srgbClr val="C00000"/>
                </a:solidFill>
              </a:rPr>
              <a:t>setRecord</a:t>
            </a:r>
            <a:r>
              <a:rPr kumimoji="1" lang="zh-CN" altLang="en-US" dirty="0">
                <a:solidFill>
                  <a:srgbClr val="C00000"/>
                </a:solidFill>
              </a:rPr>
              <a:t>写入记录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A80630-006D-3149-91F1-F7EF92B05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1" y="5053995"/>
            <a:ext cx="7719311" cy="13993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33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549174" y="1680351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账本类实现上述接口，以获得账本的基本功能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340768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2915816" y="1462869"/>
            <a:ext cx="1679012" cy="79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BCE336E4-7F12-5748-8396-A49EEE98DAA3}"/>
              </a:ext>
            </a:extLst>
          </p:cNvPr>
          <p:cNvSpPr txBox="1"/>
          <p:nvPr/>
        </p:nvSpPr>
        <p:spPr>
          <a:xfrm>
            <a:off x="4594829" y="2554078"/>
            <a:ext cx="3991087" cy="35892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Account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2D728C-D598-9B4D-8CB8-9EEAECFB86BF}"/>
              </a:ext>
            </a:extLst>
          </p:cNvPr>
          <p:cNvSpPr/>
          <p:nvPr/>
        </p:nvSpPr>
        <p:spPr>
          <a:xfrm>
            <a:off x="4594829" y="2918268"/>
            <a:ext cx="3991087" cy="53335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&lt;Record&gt;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records</a:t>
            </a:r>
          </a:p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balance (</a:t>
            </a:r>
            <a:r>
              <a:rPr lang="zh-CN" altLang="en-US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余额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925E48-32E5-DF4B-9692-2805716F0083}"/>
              </a:ext>
            </a:extLst>
          </p:cNvPr>
          <p:cNvSpPr/>
          <p:nvPr/>
        </p:nvSpPr>
        <p:spPr>
          <a:xfrm>
            <a:off x="4594829" y="3453399"/>
            <a:ext cx="3991087" cy="113660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showMainMenu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显示主菜单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showDetailInfo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显示账单信息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editIncomeInfo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登记收入信息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editSpendInfo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登记支出信息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exitAccount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退出记账器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31F5819-F5E1-DB48-B0E9-DE8EBCA34D70}"/>
              </a:ext>
            </a:extLst>
          </p:cNvPr>
          <p:cNvSpPr txBox="1"/>
          <p:nvPr/>
        </p:nvSpPr>
        <p:spPr>
          <a:xfrm>
            <a:off x="4594828" y="2074425"/>
            <a:ext cx="3991087" cy="3589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1F9F33-FF1E-204F-A958-FD86EFFF68AA}"/>
              </a:ext>
            </a:extLst>
          </p:cNvPr>
          <p:cNvSpPr/>
          <p:nvPr/>
        </p:nvSpPr>
        <p:spPr>
          <a:xfrm>
            <a:off x="4594829" y="4590003"/>
            <a:ext cx="3991087" cy="9272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初始化账本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setRecord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维护账单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updateBalance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维护余额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F48837-3EB8-3A4B-92C6-7EE66D4500C4}"/>
              </a:ext>
            </a:extLst>
          </p:cNvPr>
          <p:cNvSpPr txBox="1"/>
          <p:nvPr/>
        </p:nvSpPr>
        <p:spPr>
          <a:xfrm>
            <a:off x="429844" y="4649930"/>
            <a:ext cx="358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退出账本系统：</a:t>
            </a:r>
            <a:r>
              <a:rPr kumimoji="1" lang="en-US" altLang="zh-CN" dirty="0">
                <a:solidFill>
                  <a:srgbClr val="C00000"/>
                </a:solidFill>
              </a:rPr>
              <a:t>exit(0)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0FDC06-6EE8-4948-BA1D-5A8870F66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2" y="5229200"/>
            <a:ext cx="41021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478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549173" y="934158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3.</a:t>
            </a:r>
            <a:r>
              <a:rPr kumimoji="1" lang="zh-CN" altLang="en-US" sz="1400" dirty="0">
                <a:solidFill>
                  <a:srgbClr val="C00000"/>
                </a:solidFill>
              </a:rPr>
              <a:t> 账本是由记录构成的，定义记录类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960662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2915816" y="1887026"/>
            <a:ext cx="1679012" cy="19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>
            <a:extLst>
              <a:ext uri="{FF2B5EF4-FFF2-40B4-BE49-F238E27FC236}">
                <a16:creationId xmlns:a16="http://schemas.microsoft.com/office/drawing/2014/main" id="{CB43A730-2A6F-5049-AA4A-C97B15BA0933}"/>
              </a:ext>
            </a:extLst>
          </p:cNvPr>
          <p:cNvSpPr txBox="1"/>
          <p:nvPr/>
        </p:nvSpPr>
        <p:spPr>
          <a:xfrm>
            <a:off x="4607819" y="2291380"/>
            <a:ext cx="3888432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Record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8FCF6D-50B0-FF41-AB53-61036574D8DC}"/>
              </a:ext>
            </a:extLst>
          </p:cNvPr>
          <p:cNvSpPr/>
          <p:nvPr/>
        </p:nvSpPr>
        <p:spPr>
          <a:xfrm>
            <a:off x="4607819" y="2684284"/>
            <a:ext cx="3888432" cy="1169551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String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recordType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; </a:t>
            </a:r>
            <a:r>
              <a:rPr lang="en" altLang="zh-CN" sz="1400" dirty="0"/>
              <a:t>//</a:t>
            </a:r>
            <a:r>
              <a:rPr lang="zh-CN" altLang="en-US" sz="1400" dirty="0"/>
              <a:t>记录类型</a:t>
            </a:r>
          </a:p>
          <a:p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curBalance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; </a:t>
            </a:r>
            <a:r>
              <a:rPr lang="en" altLang="zh-CN" sz="1400" dirty="0"/>
              <a:t>//</a:t>
            </a:r>
            <a:r>
              <a:rPr lang="zh-CN" altLang="en-US" sz="1400" dirty="0"/>
              <a:t>当前余额</a:t>
            </a:r>
          </a:p>
          <a:p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amountOfMoney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; </a:t>
            </a:r>
            <a:r>
              <a:rPr lang="en" altLang="zh-CN" sz="1400" dirty="0"/>
              <a:t>//</a:t>
            </a:r>
            <a:r>
              <a:rPr lang="zh-CN" altLang="en-US" sz="1400" dirty="0"/>
              <a:t>记录金额</a:t>
            </a:r>
          </a:p>
          <a:p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String remark; </a:t>
            </a:r>
            <a:r>
              <a:rPr lang="en" altLang="zh-CN" sz="1400" dirty="0"/>
              <a:t>//</a:t>
            </a:r>
            <a:r>
              <a:rPr lang="zh-CN" altLang="en-US" sz="1400" dirty="0"/>
              <a:t>记录备注</a:t>
            </a:r>
          </a:p>
          <a:p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Date date; </a:t>
            </a:r>
            <a:r>
              <a:rPr lang="en" altLang="zh-CN" sz="1400" dirty="0"/>
              <a:t>//</a:t>
            </a:r>
            <a:r>
              <a:rPr lang="zh-CN" altLang="en-US" sz="1400" dirty="0"/>
              <a:t>记录时间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3D3447D-C071-2847-84A1-2847A80AB31D}"/>
              </a:ext>
            </a:extLst>
          </p:cNvPr>
          <p:cNvSpPr/>
          <p:nvPr/>
        </p:nvSpPr>
        <p:spPr>
          <a:xfrm>
            <a:off x="4607820" y="3853835"/>
            <a:ext cx="3888432" cy="33855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所有变量的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get/set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16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989DF7C1-9E1D-AC42-AA16-13EEEB5E69C8}"/>
              </a:ext>
            </a:extLst>
          </p:cNvPr>
          <p:cNvSpPr txBox="1"/>
          <p:nvPr/>
        </p:nvSpPr>
        <p:spPr>
          <a:xfrm>
            <a:off x="4594828" y="1686971"/>
            <a:ext cx="390142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399D3F5-09AB-AC48-8A98-1B4B533DC4F5}"/>
              </a:ext>
            </a:extLst>
          </p:cNvPr>
          <p:cNvSpPr txBox="1"/>
          <p:nvPr/>
        </p:nvSpPr>
        <p:spPr>
          <a:xfrm>
            <a:off x="4543305" y="4543883"/>
            <a:ext cx="460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rgbClr val="C00000"/>
                </a:solidFill>
              </a:rPr>
              <a:t>账本中的每一条记录都是一个</a:t>
            </a:r>
            <a:r>
              <a:rPr kumimoji="1" lang="en-US" altLang="zh-CN" sz="1600" dirty="0">
                <a:solidFill>
                  <a:srgbClr val="C00000"/>
                </a:solidFill>
              </a:rPr>
              <a:t>Record</a:t>
            </a:r>
            <a:r>
              <a:rPr kumimoji="1" lang="zh-CN" altLang="en-US" sz="1600" dirty="0">
                <a:solidFill>
                  <a:srgbClr val="C00000"/>
                </a:solidFill>
              </a:rPr>
              <a:t>对象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rgbClr val="C00000"/>
                </a:solidFill>
              </a:rPr>
              <a:t>每个</a:t>
            </a:r>
            <a:r>
              <a:rPr kumimoji="1" lang="en-US" altLang="zh-CN" sz="1600" dirty="0">
                <a:solidFill>
                  <a:srgbClr val="C00000"/>
                </a:solidFill>
              </a:rPr>
              <a:t>Record</a:t>
            </a:r>
            <a:r>
              <a:rPr kumimoji="1" lang="zh-CN" altLang="en-US" sz="1600" dirty="0">
                <a:solidFill>
                  <a:srgbClr val="C00000"/>
                </a:solidFill>
              </a:rPr>
              <a:t>对象有一系列</a:t>
            </a:r>
            <a:r>
              <a:rPr kumimoji="1" lang="en-US" altLang="zh-CN" sz="1600" dirty="0">
                <a:solidFill>
                  <a:srgbClr val="C00000"/>
                </a:solidFill>
              </a:rPr>
              <a:t>private</a:t>
            </a:r>
            <a:r>
              <a:rPr kumimoji="1" lang="zh-CN" altLang="en-US" sz="1600" dirty="0">
                <a:solidFill>
                  <a:srgbClr val="C00000"/>
                </a:solidFill>
              </a:rPr>
              <a:t>变量和</a:t>
            </a:r>
            <a:r>
              <a:rPr kumimoji="1" lang="en-US" altLang="zh-CN" sz="1600" dirty="0">
                <a:solidFill>
                  <a:srgbClr val="C00000"/>
                </a:solidFill>
              </a:rPr>
              <a:t>public</a:t>
            </a:r>
            <a:r>
              <a:rPr kumimoji="1" lang="zh-CN" altLang="en-US" sz="1600" dirty="0">
                <a:solidFill>
                  <a:srgbClr val="C00000"/>
                </a:solidFill>
              </a:rPr>
              <a:t>的对变量的操作方法（体现封装）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A9EE65A-E698-7C4F-B61B-582D29EE1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4" y="3594656"/>
            <a:ext cx="4402584" cy="2361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693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508422" y="5283785"/>
            <a:ext cx="63061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4.</a:t>
            </a:r>
            <a:r>
              <a:rPr kumimoji="1" lang="zh-CN" altLang="en-US" sz="1400" dirty="0">
                <a:solidFill>
                  <a:srgbClr val="C00000"/>
                </a:solidFill>
              </a:rPr>
              <a:t> 自定义一个异常类（这个类直接</a:t>
            </a:r>
            <a:r>
              <a:rPr kumimoji="1" lang="en-US" altLang="zh-CN" sz="1400" dirty="0">
                <a:solidFill>
                  <a:srgbClr val="C00000"/>
                </a:solidFill>
              </a:rPr>
              <a:t>copy</a:t>
            </a:r>
            <a:r>
              <a:rPr kumimoji="1" lang="zh-CN" altLang="en-US" sz="1400" dirty="0">
                <a:solidFill>
                  <a:srgbClr val="C00000"/>
                </a:solidFill>
              </a:rPr>
              <a:t>）：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pPr marL="342900" indent="-342900">
              <a:buAutoNum type="alphaLcPeriod"/>
            </a:pPr>
            <a:r>
              <a:rPr kumimoji="1" lang="zh-CN" altLang="en-US" sz="1400" dirty="0">
                <a:solidFill>
                  <a:srgbClr val="C00000"/>
                </a:solidFill>
              </a:rPr>
              <a:t>能保留异常参数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pPr marL="342900" indent="-342900">
              <a:buAutoNum type="alphaLcPeriod"/>
            </a:pPr>
            <a:r>
              <a:rPr kumimoji="1" lang="zh-CN" altLang="en-US" sz="1400" dirty="0">
                <a:solidFill>
                  <a:srgbClr val="C00000"/>
                </a:solidFill>
              </a:rPr>
              <a:t>可返回异常参数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pPr marL="342900" indent="-342900">
              <a:buAutoNum type="alphaLcPeriod"/>
            </a:pPr>
            <a:r>
              <a:rPr kumimoji="1" lang="zh-CN" altLang="en-US" sz="1400" dirty="0">
                <a:solidFill>
                  <a:srgbClr val="C00000"/>
                </a:solidFill>
              </a:rPr>
              <a:t>在出现异常的地方去抛出这个异常类的对象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pPr marL="342900" indent="-342900">
              <a:buAutoNum type="alphaLcPeriod"/>
            </a:pPr>
            <a:r>
              <a:rPr kumimoji="1" lang="zh-CN" altLang="en-US" sz="1400" dirty="0">
                <a:solidFill>
                  <a:srgbClr val="C00000"/>
                </a:solidFill>
              </a:rPr>
              <a:t>在处理异常的地方去捕获它，并提示用户参数错了，要重输</a:t>
            </a:r>
            <a:endParaRPr kumimoji="1" lang="en-US" altLang="zh-CN" sz="1400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772816"/>
            <a:ext cx="23762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3275856" y="1880828"/>
            <a:ext cx="2935337" cy="1620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2712389E-89C8-624B-800D-9BD164E41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01008"/>
            <a:ext cx="4862562" cy="22029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4850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807037" y="2048098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5.</a:t>
            </a:r>
            <a:r>
              <a:rPr kumimoji="1" lang="zh-CN" altLang="en-US" sz="1400" dirty="0">
                <a:solidFill>
                  <a:srgbClr val="C00000"/>
                </a:solidFill>
              </a:rPr>
              <a:t> 主类，创建账本，并初始化</a:t>
            </a:r>
            <a:endParaRPr kumimoji="1" lang="en-US" altLang="zh-CN" sz="1400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2420888"/>
            <a:ext cx="23762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4" idx="0"/>
          </p:cNvCxnSpPr>
          <p:nvPr/>
        </p:nvCxnSpPr>
        <p:spPr>
          <a:xfrm>
            <a:off x="3275856" y="2528900"/>
            <a:ext cx="3043870" cy="692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1B92534-822D-C14E-8E11-4BFA2BAD2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21712"/>
            <a:ext cx="4935612" cy="12804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980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Q2:</a:t>
            </a:r>
            <a:r>
              <a:rPr lang="zh-CN" altLang="en-US" dirty="0"/>
              <a:t> 控制台租车系统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935268"/>
            <a:ext cx="8172399" cy="875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</a:rPr>
              <a:t>输入</a:t>
            </a:r>
            <a:r>
              <a:rPr lang="zh-CN" altLang="en-US" dirty="0"/>
              <a:t>：用户可录入车辆信息完善车辆库；用户可输入租车功能代码</a:t>
            </a:r>
            <a:r>
              <a:rPr lang="en-US" altLang="zh-CN" dirty="0"/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</a:rPr>
              <a:t>输出</a:t>
            </a:r>
            <a:r>
              <a:rPr lang="zh-CN" altLang="en-US" dirty="0"/>
              <a:t>：程序根据用户选择的功能，进行租车的各个功能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7570F5-E5C4-1848-9CCF-2990F1925560}"/>
              </a:ext>
            </a:extLst>
          </p:cNvPr>
          <p:cNvSpPr txBox="1"/>
          <p:nvPr/>
        </p:nvSpPr>
        <p:spPr>
          <a:xfrm>
            <a:off x="6372200" y="144638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视频为程序执行效果</a:t>
            </a:r>
          </a:p>
        </p:txBody>
      </p:sp>
      <p:pic>
        <p:nvPicPr>
          <p:cNvPr id="8" name="租车系统" descr="租车系统">
            <a:hlinkClick r:id="" action="ppaction://media"/>
            <a:extLst>
              <a:ext uri="{FF2B5EF4-FFF2-40B4-BE49-F238E27FC236}">
                <a16:creationId xmlns:a16="http://schemas.microsoft.com/office/drawing/2014/main" id="{AA52378E-B07D-2E4E-898F-478C5B6C05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80" y="1896221"/>
            <a:ext cx="8503839" cy="47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Q1:</a:t>
            </a:r>
            <a:r>
              <a:rPr lang="zh-CN" altLang="en-US" dirty="0"/>
              <a:t>简单记账器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935268"/>
            <a:ext cx="8172399" cy="875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</a:rPr>
              <a:t>输入</a:t>
            </a:r>
            <a:r>
              <a:rPr lang="zh-CN" altLang="en-US" dirty="0"/>
              <a:t>：用户根据屏幕提示信息，输入对应的功能代码</a:t>
            </a:r>
            <a:r>
              <a:rPr lang="en-US" altLang="zh-CN" dirty="0"/>
              <a:t>   		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</a:rPr>
              <a:t>输出</a:t>
            </a:r>
            <a:r>
              <a:rPr lang="zh-CN" altLang="en-US" dirty="0"/>
              <a:t>：程序根据用户选择的功能，进行相应的账本操作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7570F5-E5C4-1848-9CCF-2990F1925560}"/>
              </a:ext>
            </a:extLst>
          </p:cNvPr>
          <p:cNvSpPr txBox="1"/>
          <p:nvPr/>
        </p:nvSpPr>
        <p:spPr>
          <a:xfrm>
            <a:off x="6372200" y="144638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视频为程序执行效果</a:t>
            </a:r>
          </a:p>
        </p:txBody>
      </p:sp>
      <p:pic>
        <p:nvPicPr>
          <p:cNvPr id="7" name="记账器demo" descr="记账器demo">
            <a:hlinkClick r:id="" action="ppaction://media"/>
            <a:extLst>
              <a:ext uri="{FF2B5EF4-FFF2-40B4-BE49-F238E27FC236}">
                <a16:creationId xmlns:a16="http://schemas.microsoft.com/office/drawing/2014/main" id="{6CCA9473-8835-5945-A0B2-3CBCDCABA2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84" y="1811149"/>
            <a:ext cx="7200800" cy="48867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681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4A33F5-2C05-8A4E-8BF7-992F35A03353}"/>
              </a:ext>
            </a:extLst>
          </p:cNvPr>
          <p:cNvSpPr/>
          <p:nvPr/>
        </p:nvSpPr>
        <p:spPr>
          <a:xfrm>
            <a:off x="1341022" y="956658"/>
            <a:ext cx="6336704" cy="566476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1CF04C4B-B572-6640-A531-311E89618C06}"/>
              </a:ext>
            </a:extLst>
          </p:cNvPr>
          <p:cNvSpPr/>
          <p:nvPr/>
        </p:nvSpPr>
        <p:spPr>
          <a:xfrm>
            <a:off x="3609274" y="1316698"/>
            <a:ext cx="1800200" cy="648072"/>
          </a:xfrm>
          <a:prstGeom prst="diamond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D32C54-2D7F-B044-B973-7126A8477C3B}"/>
              </a:ext>
            </a:extLst>
          </p:cNvPr>
          <p:cNvSpPr txBox="1"/>
          <p:nvPr/>
        </p:nvSpPr>
        <p:spPr>
          <a:xfrm>
            <a:off x="3537266" y="148684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系统选择？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02F5159-66D2-EF49-A448-EC22712C2836}"/>
              </a:ext>
            </a:extLst>
          </p:cNvPr>
          <p:cNvSpPr/>
          <p:nvPr/>
        </p:nvSpPr>
        <p:spPr>
          <a:xfrm>
            <a:off x="4221342" y="92562"/>
            <a:ext cx="576064" cy="57606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1FD4E66-EF70-CE4F-B5DE-C106DB029C9B}"/>
              </a:ext>
            </a:extLst>
          </p:cNvPr>
          <p:cNvSpPr txBox="1"/>
          <p:nvPr/>
        </p:nvSpPr>
        <p:spPr>
          <a:xfrm>
            <a:off x="4221342" y="23657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/>
              <a:t>用户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3798D3E-FEFC-F945-B842-E83DC9F6B9E8}"/>
              </a:ext>
            </a:extLst>
          </p:cNvPr>
          <p:cNvCxnSpPr>
            <a:stCxn id="13" idx="4"/>
            <a:endCxn id="5" idx="0"/>
          </p:cNvCxnSpPr>
          <p:nvPr/>
        </p:nvCxnSpPr>
        <p:spPr>
          <a:xfrm>
            <a:off x="4509374" y="668626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5457D4B8-7CA6-424E-8271-ADADE76E1431}"/>
              </a:ext>
            </a:extLst>
          </p:cNvPr>
          <p:cNvSpPr/>
          <p:nvPr/>
        </p:nvSpPr>
        <p:spPr>
          <a:xfrm>
            <a:off x="1701062" y="2396819"/>
            <a:ext cx="1908212" cy="9601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汽车管理子系统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D11CBE5-1A7A-D04A-94E0-6560FFEB05DF}"/>
              </a:ext>
            </a:extLst>
          </p:cNvPr>
          <p:cNvSpPr/>
          <p:nvPr/>
        </p:nvSpPr>
        <p:spPr>
          <a:xfrm>
            <a:off x="5481482" y="2396819"/>
            <a:ext cx="1908212" cy="9601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汽车租赁子系统</a:t>
            </a: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AA57B02E-2754-784D-932D-C980B2BB4669}"/>
              </a:ext>
            </a:extLst>
          </p:cNvPr>
          <p:cNvCxnSpPr>
            <a:cxnSpLocks/>
            <a:stCxn id="12" idx="1"/>
            <a:endCxn id="23" idx="0"/>
          </p:cNvCxnSpPr>
          <p:nvPr/>
        </p:nvCxnSpPr>
        <p:spPr>
          <a:xfrm rot="10800000" flipV="1">
            <a:off x="2655168" y="1640733"/>
            <a:ext cx="882098" cy="756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60BB1BBD-9B6F-D244-945B-F50E4ACF83F8}"/>
              </a:ext>
            </a:extLst>
          </p:cNvPr>
          <p:cNvCxnSpPr>
            <a:cxnSpLocks/>
            <a:stCxn id="12" idx="3"/>
            <a:endCxn id="36" idx="0"/>
          </p:cNvCxnSpPr>
          <p:nvPr/>
        </p:nvCxnSpPr>
        <p:spPr>
          <a:xfrm>
            <a:off x="5481482" y="1640734"/>
            <a:ext cx="954106" cy="7560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0B505665-6A62-8B43-AB69-F31A25695A68}"/>
              </a:ext>
            </a:extLst>
          </p:cNvPr>
          <p:cNvSpPr txBox="1"/>
          <p:nvPr/>
        </p:nvSpPr>
        <p:spPr>
          <a:xfrm>
            <a:off x="472751" y="3052579"/>
            <a:ext cx="576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主程序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FD1601-C7F1-0D4D-8F4E-C3B4310EE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63" y="3683492"/>
            <a:ext cx="2679700" cy="1104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D1573B-7D46-DC48-B3C1-1BD93C737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66" y="3404930"/>
            <a:ext cx="2246034" cy="30669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7CB998A-A0E9-3344-BBDB-F259B114D98B}"/>
              </a:ext>
            </a:extLst>
          </p:cNvPr>
          <p:cNvSpPr txBox="1"/>
          <p:nvPr/>
        </p:nvSpPr>
        <p:spPr>
          <a:xfrm>
            <a:off x="5085438" y="33331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程序流程</a:t>
            </a:r>
          </a:p>
        </p:txBody>
      </p:sp>
    </p:spTree>
    <p:extLst>
      <p:ext uri="{BB962C8B-B14F-4D97-AF65-F5344CB8AC3E}">
        <p14:creationId xmlns:p14="http://schemas.microsoft.com/office/powerpoint/2010/main" val="2725257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3E397E-FBF8-5448-A632-5C6687596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78635"/>
            <a:ext cx="5367486" cy="59929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F8BCDC-C3E1-064A-8F71-747F86C201CE}"/>
              </a:ext>
            </a:extLst>
          </p:cNvPr>
          <p:cNvSpPr txBox="1"/>
          <p:nvPr/>
        </p:nvSpPr>
        <p:spPr>
          <a:xfrm>
            <a:off x="4716016" y="393969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accent2"/>
                </a:solidFill>
              </a:rPr>
              <a:t>主菜单选择</a:t>
            </a:r>
          </a:p>
        </p:txBody>
      </p:sp>
    </p:spTree>
    <p:extLst>
      <p:ext uri="{BB962C8B-B14F-4D97-AF65-F5344CB8AC3E}">
        <p14:creationId xmlns:p14="http://schemas.microsoft.com/office/powerpoint/2010/main" val="3258651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4D983F-3D17-5746-9EA7-0FA271F1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502" y="763301"/>
            <a:ext cx="4620298" cy="56442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0BB943-C130-4A4A-B0FC-E2C928F5B8B7}"/>
              </a:ext>
            </a:extLst>
          </p:cNvPr>
          <p:cNvSpPr txBox="1"/>
          <p:nvPr/>
        </p:nvSpPr>
        <p:spPr>
          <a:xfrm>
            <a:off x="257970" y="42619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accent2"/>
                </a:solidFill>
              </a:rPr>
              <a:t>车辆管理系统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CCDC1F-5BE8-204F-9F74-74A260BA4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70" y="2446640"/>
            <a:ext cx="3653015" cy="40787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E7B3DBE-F7CE-9640-9CDC-0DA96A9EE9A8}"/>
              </a:ext>
            </a:extLst>
          </p:cNvPr>
          <p:cNvCxnSpPr/>
          <p:nvPr/>
        </p:nvCxnSpPr>
        <p:spPr>
          <a:xfrm flipH="1">
            <a:off x="3910985" y="6211560"/>
            <a:ext cx="3613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164D3EA-AF46-DA4E-8375-51364752D55B}"/>
              </a:ext>
            </a:extLst>
          </p:cNvPr>
          <p:cNvSpPr txBox="1"/>
          <p:nvPr/>
        </p:nvSpPr>
        <p:spPr>
          <a:xfrm>
            <a:off x="5004048" y="626596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回退到主程序</a:t>
            </a:r>
          </a:p>
        </p:txBody>
      </p:sp>
    </p:spTree>
    <p:extLst>
      <p:ext uri="{BB962C8B-B14F-4D97-AF65-F5344CB8AC3E}">
        <p14:creationId xmlns:p14="http://schemas.microsoft.com/office/powerpoint/2010/main" val="4148995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C03FA2-896D-5F4B-948A-9C86EB23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404664"/>
            <a:ext cx="2286000" cy="6019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35A35C-0C18-074C-AF20-94E03F28F04F}"/>
              </a:ext>
            </a:extLst>
          </p:cNvPr>
          <p:cNvSpPr txBox="1"/>
          <p:nvPr/>
        </p:nvSpPr>
        <p:spPr>
          <a:xfrm>
            <a:off x="827584" y="534167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accent2"/>
                </a:solidFill>
              </a:rPr>
              <a:t>租车系统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3EBDCF-1838-1E40-9701-C8B5AF510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70" y="2446640"/>
            <a:ext cx="3653015" cy="40787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5724C2B-AC21-624B-90D2-74CA989C3E56}"/>
              </a:ext>
            </a:extLst>
          </p:cNvPr>
          <p:cNvCxnSpPr>
            <a:cxnSpLocks/>
          </p:cNvCxnSpPr>
          <p:nvPr/>
        </p:nvCxnSpPr>
        <p:spPr>
          <a:xfrm flipH="1">
            <a:off x="3910986" y="6211560"/>
            <a:ext cx="2821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D78F0FB-02DC-0A40-BD70-0320B7E87482}"/>
              </a:ext>
            </a:extLst>
          </p:cNvPr>
          <p:cNvSpPr txBox="1"/>
          <p:nvPr/>
        </p:nvSpPr>
        <p:spPr>
          <a:xfrm>
            <a:off x="4680992" y="625958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回退到主程序</a:t>
            </a:r>
          </a:p>
        </p:txBody>
      </p:sp>
    </p:spTree>
    <p:extLst>
      <p:ext uri="{BB962C8B-B14F-4D97-AF65-F5344CB8AC3E}">
        <p14:creationId xmlns:p14="http://schemas.microsoft.com/office/powerpoint/2010/main" val="385467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628B6AC-9CED-0945-A86E-E9A989C50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0688"/>
            <a:ext cx="3608249" cy="419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59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628B6AC-9CED-0945-A86E-E9A989C50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0688"/>
            <a:ext cx="3608249" cy="419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144F14-5C1F-F645-8AD9-7E0C372FFD5D}"/>
              </a:ext>
            </a:extLst>
          </p:cNvPr>
          <p:cNvSpPr/>
          <p:nvPr/>
        </p:nvSpPr>
        <p:spPr>
          <a:xfrm>
            <a:off x="1043608" y="4293096"/>
            <a:ext cx="23762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9E149FF5-ED4E-6248-AC8F-997DD2E05B8D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419872" y="4031776"/>
            <a:ext cx="2016224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3F37B58-D03C-7742-B6E5-DCBA110104B8}"/>
              </a:ext>
            </a:extLst>
          </p:cNvPr>
          <p:cNvSpPr txBox="1"/>
          <p:nvPr/>
        </p:nvSpPr>
        <p:spPr>
          <a:xfrm>
            <a:off x="5394958" y="382722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管理系统的接口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C11A68-EE5C-2248-BE3B-528589880177}"/>
              </a:ext>
            </a:extLst>
          </p:cNvPr>
          <p:cNvSpPr/>
          <p:nvPr/>
        </p:nvSpPr>
        <p:spPr>
          <a:xfrm>
            <a:off x="1043608" y="4542948"/>
            <a:ext cx="23762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6FA4657-A306-3D47-8264-1B74CA05CC86}"/>
              </a:ext>
            </a:extLst>
          </p:cNvPr>
          <p:cNvCxnSpPr>
            <a:cxnSpLocks/>
          </p:cNvCxnSpPr>
          <p:nvPr/>
        </p:nvCxnSpPr>
        <p:spPr>
          <a:xfrm>
            <a:off x="3419872" y="4650960"/>
            <a:ext cx="1944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6671707-1729-254F-81AB-B0E5914DCA0F}"/>
              </a:ext>
            </a:extLst>
          </p:cNvPr>
          <p:cNvSpPr txBox="1"/>
          <p:nvPr/>
        </p:nvSpPr>
        <p:spPr>
          <a:xfrm>
            <a:off x="5342748" y="4466294"/>
            <a:ext cx="334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专门放置全局变量的类，全局变量就用</a:t>
            </a:r>
            <a:r>
              <a:rPr kumimoji="1" lang="en-US" altLang="zh-CN" dirty="0"/>
              <a:t>static</a:t>
            </a:r>
            <a:r>
              <a:rPr kumimoji="1" lang="zh-CN" altLang="en-US" dirty="0"/>
              <a:t>修饰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D1588EE-35AD-FB4E-A316-368DDCB5CB30}"/>
              </a:ext>
            </a:extLst>
          </p:cNvPr>
          <p:cNvSpPr/>
          <p:nvPr/>
        </p:nvSpPr>
        <p:spPr>
          <a:xfrm>
            <a:off x="1043608" y="3827220"/>
            <a:ext cx="2376264" cy="4006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A6CF403-51EC-CD4A-ADBB-53D760F2C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419872" y="3483940"/>
            <a:ext cx="1961005" cy="537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92E5E5D-5CD5-B649-8CD8-EA18DEFC1B11}"/>
              </a:ext>
            </a:extLst>
          </p:cNvPr>
          <p:cNvSpPr txBox="1"/>
          <p:nvPr/>
        </p:nvSpPr>
        <p:spPr>
          <a:xfrm>
            <a:off x="5380877" y="329927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车辆载人和载货能力的接口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0F4454-BDFB-834E-B53E-597C685A907D}"/>
              </a:ext>
            </a:extLst>
          </p:cNvPr>
          <p:cNvSpPr/>
          <p:nvPr/>
        </p:nvSpPr>
        <p:spPr>
          <a:xfrm>
            <a:off x="1073192" y="1628800"/>
            <a:ext cx="23762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C79567F-3CCF-8447-90CD-27F759D5D28D}"/>
              </a:ext>
            </a:extLst>
          </p:cNvPr>
          <p:cNvCxnSpPr>
            <a:cxnSpLocks/>
          </p:cNvCxnSpPr>
          <p:nvPr/>
        </p:nvCxnSpPr>
        <p:spPr>
          <a:xfrm flipV="1">
            <a:off x="3447481" y="1195208"/>
            <a:ext cx="1961005" cy="537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D0E57D9-A2A1-7745-B91E-92CAD780DC58}"/>
              </a:ext>
            </a:extLst>
          </p:cNvPr>
          <p:cNvSpPr txBox="1"/>
          <p:nvPr/>
        </p:nvSpPr>
        <p:spPr>
          <a:xfrm>
            <a:off x="5342748" y="102594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汽车父类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ECECC1B-C464-664D-A3ED-76C7E22F3E03}"/>
              </a:ext>
            </a:extLst>
          </p:cNvPr>
          <p:cNvSpPr/>
          <p:nvPr/>
        </p:nvSpPr>
        <p:spPr>
          <a:xfrm>
            <a:off x="1073192" y="1878652"/>
            <a:ext cx="23762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DD8ED51-76D5-4E4C-9837-5EF966ED1CFB}"/>
              </a:ext>
            </a:extLst>
          </p:cNvPr>
          <p:cNvCxnSpPr>
            <a:cxnSpLocks/>
          </p:cNvCxnSpPr>
          <p:nvPr/>
        </p:nvCxnSpPr>
        <p:spPr>
          <a:xfrm flipV="1">
            <a:off x="3433953" y="1628800"/>
            <a:ext cx="1974533" cy="34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4AEBA67-5073-414E-9276-DCB1795F04AC}"/>
              </a:ext>
            </a:extLst>
          </p:cNvPr>
          <p:cNvSpPr txBox="1"/>
          <p:nvPr/>
        </p:nvSpPr>
        <p:spPr>
          <a:xfrm>
            <a:off x="5375617" y="145094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汽车管理系统类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454F67-B520-9C4D-8905-BA8BE160CAD4}"/>
              </a:ext>
            </a:extLst>
          </p:cNvPr>
          <p:cNvSpPr/>
          <p:nvPr/>
        </p:nvSpPr>
        <p:spPr>
          <a:xfrm>
            <a:off x="1057689" y="2573284"/>
            <a:ext cx="23762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BBE2FB0-C26D-CE4A-BABC-FBB3AA8D24D6}"/>
              </a:ext>
            </a:extLst>
          </p:cNvPr>
          <p:cNvCxnSpPr>
            <a:cxnSpLocks/>
          </p:cNvCxnSpPr>
          <p:nvPr/>
        </p:nvCxnSpPr>
        <p:spPr>
          <a:xfrm flipV="1">
            <a:off x="3426216" y="2334591"/>
            <a:ext cx="1974533" cy="34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9F101EA-FFF0-0F49-96C0-2137CD10AF3B}"/>
              </a:ext>
            </a:extLst>
          </p:cNvPr>
          <p:cNvSpPr txBox="1"/>
          <p:nvPr/>
        </p:nvSpPr>
        <p:spPr>
          <a:xfrm>
            <a:off x="5372169" y="217845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租车系统类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16A7BC2-EFEB-AB49-BCC1-40D830F6E92C}"/>
              </a:ext>
            </a:extLst>
          </p:cNvPr>
          <p:cNvSpPr/>
          <p:nvPr/>
        </p:nvSpPr>
        <p:spPr>
          <a:xfrm>
            <a:off x="1072467" y="2140985"/>
            <a:ext cx="2376264" cy="3752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B79B08D9-F8C4-084C-87C2-32AC9621FE19}"/>
              </a:ext>
            </a:extLst>
          </p:cNvPr>
          <p:cNvCxnSpPr>
            <a:cxnSpLocks/>
          </p:cNvCxnSpPr>
          <p:nvPr/>
        </p:nvCxnSpPr>
        <p:spPr>
          <a:xfrm flipV="1">
            <a:off x="3426215" y="1999145"/>
            <a:ext cx="1974533" cy="34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E6B40E3-2160-254C-BCBD-EFB732DA1647}"/>
              </a:ext>
            </a:extLst>
          </p:cNvPr>
          <p:cNvSpPr txBox="1"/>
          <p:nvPr/>
        </p:nvSpPr>
        <p:spPr>
          <a:xfrm>
            <a:off x="5380877" y="180912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细分汽车子类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5A620A-1E0D-F244-BA20-535C9CA3E8EF}"/>
              </a:ext>
            </a:extLst>
          </p:cNvPr>
          <p:cNvSpPr/>
          <p:nvPr/>
        </p:nvSpPr>
        <p:spPr>
          <a:xfrm>
            <a:off x="1072467" y="2843438"/>
            <a:ext cx="23762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E6541D0E-152F-E64C-9D7A-B62B8D2EBA30}"/>
              </a:ext>
            </a:extLst>
          </p:cNvPr>
          <p:cNvCxnSpPr>
            <a:cxnSpLocks/>
          </p:cNvCxnSpPr>
          <p:nvPr/>
        </p:nvCxnSpPr>
        <p:spPr>
          <a:xfrm flipV="1">
            <a:off x="3430330" y="2802136"/>
            <a:ext cx="1978156" cy="14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00F1B06-0B39-2F40-8B37-C006A9D86DED}"/>
              </a:ext>
            </a:extLst>
          </p:cNvPr>
          <p:cNvSpPr txBox="1"/>
          <p:nvPr/>
        </p:nvSpPr>
        <p:spPr>
          <a:xfrm>
            <a:off x="5341072" y="262044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细分汽车子类</a:t>
            </a:r>
          </a:p>
        </p:txBody>
      </p:sp>
    </p:spTree>
    <p:extLst>
      <p:ext uri="{BB962C8B-B14F-4D97-AF65-F5344CB8AC3E}">
        <p14:creationId xmlns:p14="http://schemas.microsoft.com/office/powerpoint/2010/main" val="183508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72AB6645-BF6D-CB45-B754-74EA7D028D87}"/>
              </a:ext>
            </a:extLst>
          </p:cNvPr>
          <p:cNvSpPr txBox="1"/>
          <p:nvPr/>
        </p:nvSpPr>
        <p:spPr>
          <a:xfrm>
            <a:off x="323528" y="1416370"/>
            <a:ext cx="3888432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Interface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805EBD4-EB10-F845-A311-E90CA8DC5792}"/>
              </a:ext>
            </a:extLst>
          </p:cNvPr>
          <p:cNvSpPr/>
          <p:nvPr/>
        </p:nvSpPr>
        <p:spPr>
          <a:xfrm>
            <a:off x="323528" y="2456984"/>
            <a:ext cx="3888432" cy="132343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add(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type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增加汽车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删除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" sz="1600" dirty="0"/>
              <a:t>更新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显示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600" dirty="0"/>
              <a:t>//</a:t>
            </a:r>
            <a:r>
              <a:rPr lang="zh-CN" altLang="en" sz="1600" dirty="0"/>
              <a:t>退出</a:t>
            </a:r>
            <a:endParaRPr lang="zh-CN" altLang="en-US" sz="1600" dirty="0"/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DF8C8579-BE4D-834D-A206-B258CE48ACA6}"/>
              </a:ext>
            </a:extLst>
          </p:cNvPr>
          <p:cNvSpPr txBox="1"/>
          <p:nvPr/>
        </p:nvSpPr>
        <p:spPr>
          <a:xfrm>
            <a:off x="323529" y="2055603"/>
            <a:ext cx="3888432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Management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524B06-E769-404B-8D3E-C06E36589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89447"/>
            <a:ext cx="4552397" cy="2166903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E73BA715-D3BE-304C-845F-739E462B519D}"/>
              </a:ext>
            </a:extLst>
          </p:cNvPr>
          <p:cNvSpPr txBox="1"/>
          <p:nvPr/>
        </p:nvSpPr>
        <p:spPr>
          <a:xfrm>
            <a:off x="288847" y="50598"/>
            <a:ext cx="55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用一个接口定义一个管理系统的通用功能</a:t>
            </a:r>
          </a:p>
        </p:txBody>
      </p:sp>
    </p:spTree>
    <p:extLst>
      <p:ext uri="{BB962C8B-B14F-4D97-AF65-F5344CB8AC3E}">
        <p14:creationId xmlns:p14="http://schemas.microsoft.com/office/powerpoint/2010/main" val="853233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72AB6645-BF6D-CB45-B754-74EA7D028D87}"/>
              </a:ext>
            </a:extLst>
          </p:cNvPr>
          <p:cNvSpPr txBox="1"/>
          <p:nvPr/>
        </p:nvSpPr>
        <p:spPr>
          <a:xfrm>
            <a:off x="323528" y="1416370"/>
            <a:ext cx="3888432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Interface</a:t>
            </a: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DF8C8579-BE4D-834D-A206-B258CE48ACA6}"/>
              </a:ext>
            </a:extLst>
          </p:cNvPr>
          <p:cNvSpPr txBox="1"/>
          <p:nvPr/>
        </p:nvSpPr>
        <p:spPr>
          <a:xfrm>
            <a:off x="323529" y="2055603"/>
            <a:ext cx="3888432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Management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3BA715-D3BE-304C-845F-739E462B519D}"/>
              </a:ext>
            </a:extLst>
          </p:cNvPr>
          <p:cNvSpPr txBox="1"/>
          <p:nvPr/>
        </p:nvSpPr>
        <p:spPr>
          <a:xfrm>
            <a:off x="288847" y="50598"/>
            <a:ext cx="55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用一个接口定义一个管理系统的通用功能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汽车管理系统类实现管理系统的通用功能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C60E609-30ED-D54A-B54B-2807F21F2303}"/>
              </a:ext>
            </a:extLst>
          </p:cNvPr>
          <p:cNvSpPr txBox="1"/>
          <p:nvPr/>
        </p:nvSpPr>
        <p:spPr>
          <a:xfrm>
            <a:off x="4716016" y="2060848"/>
            <a:ext cx="4128519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AutomobileManager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DBE3AB-026C-7B4B-AF55-2D8B88A07539}"/>
              </a:ext>
            </a:extLst>
          </p:cNvPr>
          <p:cNvSpPr/>
          <p:nvPr/>
        </p:nvSpPr>
        <p:spPr>
          <a:xfrm>
            <a:off x="4716016" y="2452553"/>
            <a:ext cx="4128519" cy="12003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add(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type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-US" sz="1400" dirty="0"/>
              <a:t>增加汽车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-US" sz="1400" dirty="0"/>
              <a:t>删除</a:t>
            </a:r>
            <a:r>
              <a:rPr lang="en-US" altLang="zh-CN" sz="1400" dirty="0"/>
              <a:t>ID</a:t>
            </a:r>
            <a:r>
              <a:rPr lang="zh-CN" altLang="en-US" sz="1400" dirty="0"/>
              <a:t>对应的汽车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" sz="1400" dirty="0"/>
              <a:t>更新</a:t>
            </a:r>
            <a:r>
              <a:rPr lang="en-US" altLang="zh-CN" sz="1400" dirty="0"/>
              <a:t>ID</a:t>
            </a:r>
            <a:r>
              <a:rPr lang="zh-CN" altLang="en-US" sz="1400" dirty="0"/>
              <a:t>对应的汽车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-US" sz="1400" dirty="0"/>
              <a:t>显示</a:t>
            </a:r>
            <a:r>
              <a:rPr lang="en-US" altLang="zh-CN" sz="1400" dirty="0"/>
              <a:t>ID</a:t>
            </a:r>
            <a:r>
              <a:rPr lang="zh-CN" altLang="en-US" sz="1400" dirty="0"/>
              <a:t>对应的汽车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退出</a:t>
            </a:r>
            <a:endParaRPr lang="zh-CN" altLang="en-US" sz="1400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87D992A-3A84-BD46-BAC3-7B41650580E8}"/>
              </a:ext>
            </a:extLst>
          </p:cNvPr>
          <p:cNvSpPr txBox="1"/>
          <p:nvPr/>
        </p:nvSpPr>
        <p:spPr>
          <a:xfrm>
            <a:off x="4691953" y="1412776"/>
            <a:ext cx="4128519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37C5DC-061A-0648-A023-6F17A4D84F00}"/>
              </a:ext>
            </a:extLst>
          </p:cNvPr>
          <p:cNvSpPr/>
          <p:nvPr/>
        </p:nvSpPr>
        <p:spPr>
          <a:xfrm>
            <a:off x="4716016" y="3654316"/>
            <a:ext cx="4128519" cy="954107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初始化管理系统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showMenu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显示管理系统界面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显示所有汽车信息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9FFA5A-0A92-A34B-BD24-690366AA3CDB}"/>
              </a:ext>
            </a:extLst>
          </p:cNvPr>
          <p:cNvSpPr/>
          <p:nvPr/>
        </p:nvSpPr>
        <p:spPr>
          <a:xfrm>
            <a:off x="323528" y="2456984"/>
            <a:ext cx="3888432" cy="132343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add(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type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增加汽车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删除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" sz="1600" dirty="0"/>
              <a:t>更新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显示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600" dirty="0"/>
              <a:t>//</a:t>
            </a:r>
            <a:r>
              <a:rPr lang="zh-CN" altLang="en" sz="1600" dirty="0"/>
              <a:t>退出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8582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72AB6645-BF6D-CB45-B754-74EA7D028D87}"/>
              </a:ext>
            </a:extLst>
          </p:cNvPr>
          <p:cNvSpPr txBox="1"/>
          <p:nvPr/>
        </p:nvSpPr>
        <p:spPr>
          <a:xfrm>
            <a:off x="323528" y="1416370"/>
            <a:ext cx="3888432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Interface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805EBD4-EB10-F845-A311-E90CA8DC5792}"/>
              </a:ext>
            </a:extLst>
          </p:cNvPr>
          <p:cNvSpPr/>
          <p:nvPr/>
        </p:nvSpPr>
        <p:spPr>
          <a:xfrm>
            <a:off x="323528" y="2456984"/>
            <a:ext cx="3888432" cy="132343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add(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type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增加汽车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删除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" sz="1600" dirty="0"/>
              <a:t>更新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显示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600" dirty="0"/>
              <a:t>//</a:t>
            </a:r>
            <a:r>
              <a:rPr lang="zh-CN" altLang="en" sz="1600" dirty="0"/>
              <a:t>退出</a:t>
            </a:r>
            <a:endParaRPr lang="zh-CN" altLang="en-US" sz="1600" dirty="0"/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DF8C8579-BE4D-834D-A206-B258CE48ACA6}"/>
              </a:ext>
            </a:extLst>
          </p:cNvPr>
          <p:cNvSpPr txBox="1"/>
          <p:nvPr/>
        </p:nvSpPr>
        <p:spPr>
          <a:xfrm>
            <a:off x="323529" y="2055603"/>
            <a:ext cx="3888432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Management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3BA715-D3BE-304C-845F-739E462B519D}"/>
              </a:ext>
            </a:extLst>
          </p:cNvPr>
          <p:cNvSpPr txBox="1"/>
          <p:nvPr/>
        </p:nvSpPr>
        <p:spPr>
          <a:xfrm>
            <a:off x="288846" y="50598"/>
            <a:ext cx="673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用一个接口定义一个管理系统的通用功能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汽车管理系统类实现管理系统的通用功能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定义全局变量，用于存储所有汽车、公用一个输入流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C60E609-30ED-D54A-B54B-2807F21F2303}"/>
              </a:ext>
            </a:extLst>
          </p:cNvPr>
          <p:cNvSpPr txBox="1"/>
          <p:nvPr/>
        </p:nvSpPr>
        <p:spPr>
          <a:xfrm>
            <a:off x="4716016" y="2060848"/>
            <a:ext cx="4128519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AutomobileManager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DBE3AB-026C-7B4B-AF55-2D8B88A07539}"/>
              </a:ext>
            </a:extLst>
          </p:cNvPr>
          <p:cNvSpPr/>
          <p:nvPr/>
        </p:nvSpPr>
        <p:spPr>
          <a:xfrm>
            <a:off x="4716016" y="2452553"/>
            <a:ext cx="4128519" cy="12003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add(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type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-US" sz="1400" dirty="0"/>
              <a:t>增加汽车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-US" sz="1400" dirty="0"/>
              <a:t>删除</a:t>
            </a:r>
            <a:r>
              <a:rPr lang="en-US" altLang="zh-CN" sz="1400" dirty="0"/>
              <a:t>ID</a:t>
            </a:r>
            <a:r>
              <a:rPr lang="zh-CN" altLang="en-US" sz="1400" dirty="0"/>
              <a:t>对应的汽车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" sz="1400" dirty="0"/>
              <a:t>更新</a:t>
            </a:r>
            <a:r>
              <a:rPr lang="en-US" altLang="zh-CN" sz="1400" dirty="0"/>
              <a:t>ID</a:t>
            </a:r>
            <a:r>
              <a:rPr lang="zh-CN" altLang="en-US" sz="1400" dirty="0"/>
              <a:t>对应的汽车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-US" sz="1400" dirty="0"/>
              <a:t>显示</a:t>
            </a:r>
            <a:r>
              <a:rPr lang="en-US" altLang="zh-CN" sz="1400" dirty="0"/>
              <a:t>ID</a:t>
            </a:r>
            <a:r>
              <a:rPr lang="zh-CN" altLang="en-US" sz="1400" dirty="0"/>
              <a:t>对应的汽车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退出</a:t>
            </a:r>
            <a:endParaRPr lang="zh-CN" altLang="en-US" sz="1400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87D992A-3A84-BD46-BAC3-7B41650580E8}"/>
              </a:ext>
            </a:extLst>
          </p:cNvPr>
          <p:cNvSpPr txBox="1"/>
          <p:nvPr/>
        </p:nvSpPr>
        <p:spPr>
          <a:xfrm>
            <a:off x="4691953" y="1412776"/>
            <a:ext cx="4128519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37C5DC-061A-0648-A023-6F17A4D84F00}"/>
              </a:ext>
            </a:extLst>
          </p:cNvPr>
          <p:cNvSpPr/>
          <p:nvPr/>
        </p:nvSpPr>
        <p:spPr>
          <a:xfrm>
            <a:off x="4716016" y="3654316"/>
            <a:ext cx="4128519" cy="954107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初始化管理系统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showMenu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显示管理系统界面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显示所有汽车信息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21849A8-7382-8045-824A-79ACD3A2EB0E}"/>
              </a:ext>
            </a:extLst>
          </p:cNvPr>
          <p:cNvSpPr txBox="1"/>
          <p:nvPr/>
        </p:nvSpPr>
        <p:spPr>
          <a:xfrm>
            <a:off x="4716016" y="4909503"/>
            <a:ext cx="4128519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RentSysConst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51F70B-8FD3-754C-8ED6-124197131D0B}"/>
              </a:ext>
            </a:extLst>
          </p:cNvPr>
          <p:cNvSpPr/>
          <p:nvPr/>
        </p:nvSpPr>
        <p:spPr>
          <a:xfrm>
            <a:off x="4716016" y="5301208"/>
            <a:ext cx="4128519" cy="954107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HashMap&lt;Integer, Automobile&gt;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		AUTO_LIST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AUTO_ID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Scanner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input</a:t>
            </a:r>
            <a:endParaRPr lang="zh-CN" altLang="en-US" sz="1400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868BC-6E3D-194E-90D7-0092252E2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987501"/>
            <a:ext cx="4536504" cy="124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1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72AB6645-BF6D-CB45-B754-74EA7D028D87}"/>
              </a:ext>
            </a:extLst>
          </p:cNvPr>
          <p:cNvSpPr txBox="1"/>
          <p:nvPr/>
        </p:nvSpPr>
        <p:spPr>
          <a:xfrm>
            <a:off x="323528" y="1416370"/>
            <a:ext cx="3888432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Interface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805EBD4-EB10-F845-A311-E90CA8DC5792}"/>
              </a:ext>
            </a:extLst>
          </p:cNvPr>
          <p:cNvSpPr/>
          <p:nvPr/>
        </p:nvSpPr>
        <p:spPr>
          <a:xfrm>
            <a:off x="323528" y="2456984"/>
            <a:ext cx="3888432" cy="132343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add(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type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增加汽车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删除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" sz="1600" dirty="0"/>
              <a:t>更新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600" dirty="0"/>
              <a:t>//</a:t>
            </a:r>
            <a:r>
              <a:rPr lang="zh-CN" altLang="en-US" sz="1600" dirty="0"/>
              <a:t>显示</a:t>
            </a:r>
            <a:r>
              <a:rPr lang="en-US" altLang="zh-CN" sz="1600" dirty="0"/>
              <a:t>ID</a:t>
            </a:r>
            <a:r>
              <a:rPr lang="zh-CN" altLang="en-US" sz="1600" dirty="0"/>
              <a:t>对应的汽车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600" dirty="0"/>
              <a:t>//</a:t>
            </a:r>
            <a:r>
              <a:rPr lang="zh-CN" altLang="en" sz="1600" dirty="0"/>
              <a:t>退出</a:t>
            </a:r>
            <a:endParaRPr lang="zh-CN" altLang="en-US" sz="1600" dirty="0"/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DF8C8579-BE4D-834D-A206-B258CE48ACA6}"/>
              </a:ext>
            </a:extLst>
          </p:cNvPr>
          <p:cNvSpPr txBox="1"/>
          <p:nvPr/>
        </p:nvSpPr>
        <p:spPr>
          <a:xfrm>
            <a:off x="323529" y="2055603"/>
            <a:ext cx="3888432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Management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3BA715-D3BE-304C-845F-739E462B519D}"/>
              </a:ext>
            </a:extLst>
          </p:cNvPr>
          <p:cNvSpPr txBox="1"/>
          <p:nvPr/>
        </p:nvSpPr>
        <p:spPr>
          <a:xfrm>
            <a:off x="288846" y="50598"/>
            <a:ext cx="8243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用一个接口定义一个管理系统的通用功能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汽车管理系统类实现管理系统的通用功能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定义全局变量，用于存储所有汽车、全局唯一的</a:t>
            </a:r>
            <a:r>
              <a:rPr kumimoji="1" lang="en-US" altLang="zh-CN" dirty="0">
                <a:solidFill>
                  <a:srgbClr val="C00000"/>
                </a:solidFill>
              </a:rPr>
              <a:t>ID</a:t>
            </a:r>
            <a:r>
              <a:rPr kumimoji="1" lang="zh-CN" altLang="en-US" dirty="0">
                <a:solidFill>
                  <a:srgbClr val="C00000"/>
                </a:solidFill>
              </a:rPr>
              <a:t>、公用一个输入流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定义汽车类，包含品牌、价格以及一系列</a:t>
            </a:r>
            <a:r>
              <a:rPr kumimoji="1" lang="en-US" altLang="zh-CN" dirty="0">
                <a:solidFill>
                  <a:srgbClr val="C00000"/>
                </a:solidFill>
              </a:rPr>
              <a:t>set/get</a:t>
            </a:r>
            <a:r>
              <a:rPr kumimoji="1" lang="zh-CN" altLang="en-US" dirty="0">
                <a:solidFill>
                  <a:srgbClr val="C00000"/>
                </a:solidFill>
              </a:rPr>
              <a:t>函数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C60E609-30ED-D54A-B54B-2807F21F2303}"/>
              </a:ext>
            </a:extLst>
          </p:cNvPr>
          <p:cNvSpPr txBox="1"/>
          <p:nvPr/>
        </p:nvSpPr>
        <p:spPr>
          <a:xfrm>
            <a:off x="4716016" y="2060848"/>
            <a:ext cx="4128519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AutomobileManager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DBE3AB-026C-7B4B-AF55-2D8B88A07539}"/>
              </a:ext>
            </a:extLst>
          </p:cNvPr>
          <p:cNvSpPr/>
          <p:nvPr/>
        </p:nvSpPr>
        <p:spPr>
          <a:xfrm>
            <a:off x="4716016" y="2452553"/>
            <a:ext cx="4128519" cy="12003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add(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type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-US" sz="1400" dirty="0"/>
              <a:t>增加汽车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delete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-US" sz="1400" dirty="0"/>
              <a:t>删除</a:t>
            </a:r>
            <a:r>
              <a:rPr lang="en-US" altLang="zh-CN" sz="1400" dirty="0"/>
              <a:t>ID</a:t>
            </a:r>
            <a:r>
              <a:rPr lang="zh-CN" altLang="en-US" sz="1400" dirty="0"/>
              <a:t>对应的汽车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" sz="1400" dirty="0"/>
              <a:t>更新</a:t>
            </a:r>
            <a:r>
              <a:rPr lang="en-US" altLang="zh-CN" sz="1400" dirty="0"/>
              <a:t>ID</a:t>
            </a:r>
            <a:r>
              <a:rPr lang="zh-CN" altLang="en-US" sz="1400" dirty="0"/>
              <a:t>对应的汽车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-US" sz="1400" dirty="0"/>
              <a:t>显示</a:t>
            </a:r>
            <a:r>
              <a:rPr lang="en-US" altLang="zh-CN" sz="1400" dirty="0"/>
              <a:t>ID</a:t>
            </a:r>
            <a:r>
              <a:rPr lang="zh-CN" altLang="en-US" sz="1400" dirty="0"/>
              <a:t>对应的汽车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退出</a:t>
            </a:r>
            <a:endParaRPr lang="zh-CN" altLang="en-US" sz="1400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87D992A-3A84-BD46-BAC3-7B41650580E8}"/>
              </a:ext>
            </a:extLst>
          </p:cNvPr>
          <p:cNvSpPr txBox="1"/>
          <p:nvPr/>
        </p:nvSpPr>
        <p:spPr>
          <a:xfrm>
            <a:off x="4691953" y="1412776"/>
            <a:ext cx="4128519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37C5DC-061A-0648-A023-6F17A4D84F00}"/>
              </a:ext>
            </a:extLst>
          </p:cNvPr>
          <p:cNvSpPr/>
          <p:nvPr/>
        </p:nvSpPr>
        <p:spPr>
          <a:xfrm>
            <a:off x="4716016" y="3654316"/>
            <a:ext cx="4128519" cy="954107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初始化管理系统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showMenu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显示管理系统界面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显示所有汽车信息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21849A8-7382-8045-824A-79ACD3A2EB0E}"/>
              </a:ext>
            </a:extLst>
          </p:cNvPr>
          <p:cNvSpPr txBox="1"/>
          <p:nvPr/>
        </p:nvSpPr>
        <p:spPr>
          <a:xfrm>
            <a:off x="4716016" y="4909503"/>
            <a:ext cx="4128519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RentSysConst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51F70B-8FD3-754C-8ED6-124197131D0B}"/>
              </a:ext>
            </a:extLst>
          </p:cNvPr>
          <p:cNvSpPr/>
          <p:nvPr/>
        </p:nvSpPr>
        <p:spPr>
          <a:xfrm>
            <a:off x="4716016" y="5301208"/>
            <a:ext cx="4128519" cy="954107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HashMap&lt;Integer, Automobile&gt;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		AUTO_LIST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AUTO_ID</a:t>
            </a:r>
          </a:p>
          <a:p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Scanner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input</a:t>
            </a:r>
            <a:endParaRPr lang="zh-CN" altLang="en-US" sz="1400" dirty="0">
              <a:solidFill>
                <a:srgbClr val="7030A0"/>
              </a:solidFill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30BA3E43-3AB8-164F-B9CE-ADE800470DE4}"/>
              </a:ext>
            </a:extLst>
          </p:cNvPr>
          <p:cNvSpPr txBox="1"/>
          <p:nvPr/>
        </p:nvSpPr>
        <p:spPr>
          <a:xfrm>
            <a:off x="288846" y="4020817"/>
            <a:ext cx="4128519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7710FAAB-55F3-904A-A8FD-4FB5D6EC9AB6}"/>
              </a:ext>
            </a:extLst>
          </p:cNvPr>
          <p:cNvSpPr txBox="1"/>
          <p:nvPr/>
        </p:nvSpPr>
        <p:spPr>
          <a:xfrm>
            <a:off x="288846" y="4608423"/>
            <a:ext cx="4128519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Automobile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38DA63-C062-EA42-9875-D15154CE9792}"/>
              </a:ext>
            </a:extLst>
          </p:cNvPr>
          <p:cNvSpPr/>
          <p:nvPr/>
        </p:nvSpPr>
        <p:spPr>
          <a:xfrm>
            <a:off x="288846" y="5000128"/>
            <a:ext cx="4128519" cy="52322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private String brand;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" altLang="zh-CN" sz="1400" dirty="0"/>
              <a:t> //</a:t>
            </a:r>
            <a:r>
              <a:rPr lang="zh-CN" altLang="en" sz="1400" dirty="0"/>
              <a:t>汽车</a:t>
            </a:r>
            <a:r>
              <a:rPr lang="zh-CN" altLang="en-US" sz="1400" dirty="0"/>
              <a:t>品牌</a:t>
            </a:r>
            <a:endParaRPr lang="en" altLang="zh-CN" sz="14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private double price;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400" dirty="0"/>
              <a:t>//</a:t>
            </a:r>
            <a:r>
              <a:rPr lang="zh-CN" altLang="en-US" sz="1400" dirty="0"/>
              <a:t>汽车价格</a:t>
            </a:r>
            <a:endParaRPr lang="en" altLang="zh-CN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ECBE57-A481-2A43-AEC2-D18178B56EED}"/>
              </a:ext>
            </a:extLst>
          </p:cNvPr>
          <p:cNvSpPr/>
          <p:nvPr/>
        </p:nvSpPr>
        <p:spPr>
          <a:xfrm>
            <a:off x="7478675" y="5179838"/>
            <a:ext cx="1208125" cy="4094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4BBCC60-F434-D540-B366-77F98441ABD2}"/>
              </a:ext>
            </a:extLst>
          </p:cNvPr>
          <p:cNvSpPr/>
          <p:nvPr/>
        </p:nvSpPr>
        <p:spPr>
          <a:xfrm>
            <a:off x="288845" y="5523348"/>
            <a:ext cx="4128519" cy="954107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setBrand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设置品牌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setPrice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设置价格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getBrand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获取品牌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getPrice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获取价格</a:t>
            </a:r>
          </a:p>
        </p:txBody>
      </p:sp>
    </p:spTree>
    <p:extLst>
      <p:ext uri="{BB962C8B-B14F-4D97-AF65-F5344CB8AC3E}">
        <p14:creationId xmlns:p14="http://schemas.microsoft.com/office/powerpoint/2010/main" val="418803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D87C7F-9125-224E-B1EB-84ADC416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56" y="116632"/>
            <a:ext cx="4392488" cy="6517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DF2E3E-8DC1-AC48-80F6-26784D1EA52D}"/>
              </a:ext>
            </a:extLst>
          </p:cNvPr>
          <p:cNvSpPr txBox="1"/>
          <p:nvPr/>
        </p:nvSpPr>
        <p:spPr>
          <a:xfrm>
            <a:off x="4572000" y="69269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程序流程图</a:t>
            </a:r>
          </a:p>
        </p:txBody>
      </p:sp>
    </p:spTree>
    <p:extLst>
      <p:ext uri="{BB962C8B-B14F-4D97-AF65-F5344CB8AC3E}">
        <p14:creationId xmlns:p14="http://schemas.microsoft.com/office/powerpoint/2010/main" val="3926280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3BA715-D3BE-304C-845F-739E462B519D}"/>
              </a:ext>
            </a:extLst>
          </p:cNvPr>
          <p:cNvSpPr txBox="1"/>
          <p:nvPr/>
        </p:nvSpPr>
        <p:spPr>
          <a:xfrm>
            <a:off x="288846" y="50598"/>
            <a:ext cx="8243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用一个接口定义一个管理系统的通用功能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汽车管理系统类实现管理系统的通用功能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定义全局变量，用于存储所有汽车、全局唯一的</a:t>
            </a:r>
            <a:r>
              <a:rPr kumimoji="1" lang="en-US" altLang="zh-CN" dirty="0">
                <a:solidFill>
                  <a:srgbClr val="C00000"/>
                </a:solidFill>
              </a:rPr>
              <a:t>ID</a:t>
            </a:r>
            <a:r>
              <a:rPr kumimoji="1" lang="zh-CN" altLang="en-US" dirty="0">
                <a:solidFill>
                  <a:srgbClr val="C00000"/>
                </a:solidFill>
              </a:rPr>
              <a:t>、公用一个输入流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定义汽车类，包含品牌、价格以及一系列</a:t>
            </a:r>
            <a:r>
              <a:rPr kumimoji="1" lang="en-US" altLang="zh-CN" dirty="0">
                <a:solidFill>
                  <a:srgbClr val="C00000"/>
                </a:solidFill>
              </a:rPr>
              <a:t>set/get</a:t>
            </a:r>
            <a:r>
              <a:rPr kumimoji="1" lang="zh-CN" altLang="en-US" dirty="0">
                <a:solidFill>
                  <a:srgbClr val="C00000"/>
                </a:solidFill>
              </a:rPr>
              <a:t>函数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D3A0C4A-B4BE-E645-B121-EE8B27F3823E}"/>
              </a:ext>
            </a:extLst>
          </p:cNvPr>
          <p:cNvSpPr txBox="1"/>
          <p:nvPr/>
        </p:nvSpPr>
        <p:spPr>
          <a:xfrm>
            <a:off x="4677082" y="1416370"/>
            <a:ext cx="4128519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9D8815D-63C1-B04E-8174-3913345A13B4}"/>
              </a:ext>
            </a:extLst>
          </p:cNvPr>
          <p:cNvSpPr txBox="1"/>
          <p:nvPr/>
        </p:nvSpPr>
        <p:spPr>
          <a:xfrm>
            <a:off x="4677082" y="2003976"/>
            <a:ext cx="4128519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Automobile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51B29A-E162-3D48-8DC2-7D36629C5AA9}"/>
              </a:ext>
            </a:extLst>
          </p:cNvPr>
          <p:cNvSpPr/>
          <p:nvPr/>
        </p:nvSpPr>
        <p:spPr>
          <a:xfrm>
            <a:off x="4677082" y="2395681"/>
            <a:ext cx="4128519" cy="52322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private String brand;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" altLang="zh-CN" sz="1400" dirty="0"/>
              <a:t> //</a:t>
            </a:r>
            <a:r>
              <a:rPr lang="zh-CN" altLang="en" sz="1400" dirty="0"/>
              <a:t>汽车</a:t>
            </a:r>
            <a:r>
              <a:rPr lang="zh-CN" altLang="en-US" sz="1400" dirty="0"/>
              <a:t>品牌</a:t>
            </a:r>
            <a:endParaRPr lang="en" altLang="zh-CN" sz="14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private double price;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400" dirty="0"/>
              <a:t>//</a:t>
            </a:r>
            <a:r>
              <a:rPr lang="zh-CN" altLang="en-US" sz="1400" dirty="0"/>
              <a:t>汽车价格</a:t>
            </a:r>
            <a:endParaRPr lang="en" altLang="zh-CN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C8D0EE-838A-8948-AAA7-C78F332B0B7E}"/>
              </a:ext>
            </a:extLst>
          </p:cNvPr>
          <p:cNvSpPr/>
          <p:nvPr/>
        </p:nvSpPr>
        <p:spPr>
          <a:xfrm>
            <a:off x="4687701" y="2912785"/>
            <a:ext cx="4128519" cy="954107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setBrand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设置品牌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setPrice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设置价格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getBrand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获取品牌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getPrice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获取价格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BC9F58-CF51-6843-B4F1-BFBD924880F1}"/>
              </a:ext>
            </a:extLst>
          </p:cNvPr>
          <p:cNvSpPr txBox="1"/>
          <p:nvPr/>
        </p:nvSpPr>
        <p:spPr>
          <a:xfrm>
            <a:off x="4687701" y="4221088"/>
            <a:ext cx="412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汽车又有小轿车、卡车、皮卡三个子类</a:t>
            </a:r>
            <a:endParaRPr kumimoji="1" lang="en-US" altLang="zh-CN" dirty="0"/>
          </a:p>
          <a:p>
            <a:r>
              <a:rPr kumimoji="1" lang="zh-CN" altLang="en-US" dirty="0"/>
              <a:t>轿车：载人</a:t>
            </a:r>
            <a:endParaRPr kumimoji="1" lang="en-US" altLang="zh-CN" dirty="0"/>
          </a:p>
          <a:p>
            <a:r>
              <a:rPr kumimoji="1" lang="zh-CN" altLang="en-US" dirty="0"/>
              <a:t>卡车：载货</a:t>
            </a:r>
            <a:endParaRPr kumimoji="1" lang="en-US" altLang="zh-CN" dirty="0"/>
          </a:p>
          <a:p>
            <a:r>
              <a:rPr kumimoji="1" lang="zh-CN" altLang="en-US" dirty="0"/>
              <a:t>皮卡：载人又载货</a:t>
            </a:r>
          </a:p>
        </p:txBody>
      </p:sp>
    </p:spTree>
    <p:extLst>
      <p:ext uri="{BB962C8B-B14F-4D97-AF65-F5344CB8AC3E}">
        <p14:creationId xmlns:p14="http://schemas.microsoft.com/office/powerpoint/2010/main" val="1381646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72AB6645-BF6D-CB45-B754-74EA7D028D87}"/>
              </a:ext>
            </a:extLst>
          </p:cNvPr>
          <p:cNvSpPr txBox="1"/>
          <p:nvPr/>
        </p:nvSpPr>
        <p:spPr>
          <a:xfrm>
            <a:off x="323528" y="1988840"/>
            <a:ext cx="3888432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Interface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805EBD4-EB10-F845-A311-E90CA8DC5792}"/>
              </a:ext>
            </a:extLst>
          </p:cNvPr>
          <p:cNvSpPr/>
          <p:nvPr/>
        </p:nvSpPr>
        <p:spPr>
          <a:xfrm>
            <a:off x="323528" y="3029454"/>
            <a:ext cx="3888432" cy="73866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setCargoCapacity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double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capacity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-US" sz="1400" dirty="0"/>
              <a:t>设置载货量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getCargoCapacity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获取载货量</a:t>
            </a: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DF8C8579-BE4D-834D-A206-B258CE48ACA6}"/>
              </a:ext>
            </a:extLst>
          </p:cNvPr>
          <p:cNvSpPr txBox="1"/>
          <p:nvPr/>
        </p:nvSpPr>
        <p:spPr>
          <a:xfrm>
            <a:off x="323529" y="2628073"/>
            <a:ext cx="3888432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CanCarryCargo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3BA715-D3BE-304C-845F-739E462B519D}"/>
              </a:ext>
            </a:extLst>
          </p:cNvPr>
          <p:cNvSpPr txBox="1"/>
          <p:nvPr/>
        </p:nvSpPr>
        <p:spPr>
          <a:xfrm>
            <a:off x="288846" y="50598"/>
            <a:ext cx="82435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用一个接口定义一个管理系统的通用功能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汽车管理系统类实现管理系统的通用功能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定义全局变量，用于存储所有汽车、全局唯一的</a:t>
            </a:r>
            <a:r>
              <a:rPr kumimoji="1" lang="en-US" altLang="zh-CN" dirty="0">
                <a:solidFill>
                  <a:srgbClr val="C00000"/>
                </a:solidFill>
              </a:rPr>
              <a:t>ID</a:t>
            </a:r>
            <a:r>
              <a:rPr kumimoji="1" lang="zh-CN" altLang="en-US" dirty="0">
                <a:solidFill>
                  <a:srgbClr val="C00000"/>
                </a:solidFill>
              </a:rPr>
              <a:t>、公用一个输入流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定义汽车类，包含品牌、价格以及一系列</a:t>
            </a:r>
            <a:r>
              <a:rPr kumimoji="1" lang="en-US" altLang="zh-CN" dirty="0">
                <a:solidFill>
                  <a:srgbClr val="C00000"/>
                </a:solidFill>
              </a:rPr>
              <a:t>set/get</a:t>
            </a:r>
            <a:r>
              <a:rPr kumimoji="1" lang="zh-CN" altLang="en-US" dirty="0">
                <a:solidFill>
                  <a:srgbClr val="C00000"/>
                </a:solidFill>
              </a:rPr>
              <a:t>函数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汽车类实现载客、载货功能接口，给出</a:t>
            </a:r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</a:rPr>
              <a:t>个功能的默认实现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定义汽车子类，继承自汽车类，根据情况重写载客和载货的功能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D3A0C4A-B4BE-E645-B121-EE8B27F3823E}"/>
              </a:ext>
            </a:extLst>
          </p:cNvPr>
          <p:cNvSpPr txBox="1"/>
          <p:nvPr/>
        </p:nvSpPr>
        <p:spPr>
          <a:xfrm>
            <a:off x="4677082" y="1988840"/>
            <a:ext cx="4128519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9D8815D-63C1-B04E-8174-3913345A13B4}"/>
              </a:ext>
            </a:extLst>
          </p:cNvPr>
          <p:cNvSpPr txBox="1"/>
          <p:nvPr/>
        </p:nvSpPr>
        <p:spPr>
          <a:xfrm>
            <a:off x="4677082" y="2576446"/>
            <a:ext cx="4128519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Automobile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51B29A-E162-3D48-8DC2-7D36629C5AA9}"/>
              </a:ext>
            </a:extLst>
          </p:cNvPr>
          <p:cNvSpPr/>
          <p:nvPr/>
        </p:nvSpPr>
        <p:spPr>
          <a:xfrm>
            <a:off x="4677082" y="2968151"/>
            <a:ext cx="4128519" cy="52322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private String brand;</a:t>
            </a:r>
            <a:r>
              <a:rPr lang="en-US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" altLang="zh-CN" sz="1400" dirty="0"/>
              <a:t> //</a:t>
            </a:r>
            <a:r>
              <a:rPr lang="zh-CN" altLang="en" sz="1400" dirty="0"/>
              <a:t>汽车</a:t>
            </a:r>
            <a:r>
              <a:rPr lang="zh-CN" altLang="en-US" sz="1400" dirty="0"/>
              <a:t>品牌</a:t>
            </a:r>
            <a:endParaRPr lang="en" altLang="zh-CN" sz="14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" altLang="zh-CN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private double price;</a:t>
            </a:r>
            <a:r>
              <a: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400" dirty="0"/>
              <a:t>//</a:t>
            </a:r>
            <a:r>
              <a:rPr lang="zh-CN" altLang="en-US" sz="1400" dirty="0"/>
              <a:t>汽车价格</a:t>
            </a:r>
            <a:endParaRPr lang="en" altLang="zh-CN" sz="1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C8D0EE-838A-8948-AAA7-C78F332B0B7E}"/>
              </a:ext>
            </a:extLst>
          </p:cNvPr>
          <p:cNvSpPr/>
          <p:nvPr/>
        </p:nvSpPr>
        <p:spPr>
          <a:xfrm>
            <a:off x="4677081" y="3493669"/>
            <a:ext cx="4128519" cy="954107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setBrand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设置品牌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setPrice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设置价格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getBrand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获取品牌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getPrice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获取价格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410988-1417-D74C-B1F1-99734676E227}"/>
              </a:ext>
            </a:extLst>
          </p:cNvPr>
          <p:cNvSpPr/>
          <p:nvPr/>
        </p:nvSpPr>
        <p:spPr>
          <a:xfrm>
            <a:off x="323528" y="4408622"/>
            <a:ext cx="3888432" cy="73866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setPeopleCapacity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double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capacity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); </a:t>
            </a:r>
            <a:r>
              <a:rPr lang="en" altLang="zh-CN" sz="1400" dirty="0"/>
              <a:t>//</a:t>
            </a:r>
            <a:r>
              <a:rPr lang="zh-CN" altLang="en-US" sz="1400" dirty="0"/>
              <a:t>设置载客量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getPeopleCapacity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获取载客量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4D3911C7-72A3-1249-9D6E-9524281AACD8}"/>
              </a:ext>
            </a:extLst>
          </p:cNvPr>
          <p:cNvSpPr txBox="1"/>
          <p:nvPr/>
        </p:nvSpPr>
        <p:spPr>
          <a:xfrm>
            <a:off x="323529" y="4007241"/>
            <a:ext cx="3888432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CanCarryPeople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91931D54-72F5-5740-A983-4A596005FDBD}"/>
              </a:ext>
            </a:extLst>
          </p:cNvPr>
          <p:cNvSpPr txBox="1"/>
          <p:nvPr/>
        </p:nvSpPr>
        <p:spPr>
          <a:xfrm>
            <a:off x="4691528" y="5076624"/>
            <a:ext cx="4128519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Car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602843DF-9ACB-AD41-9E74-01E9271FA485}"/>
              </a:ext>
            </a:extLst>
          </p:cNvPr>
          <p:cNvSpPr txBox="1"/>
          <p:nvPr/>
        </p:nvSpPr>
        <p:spPr>
          <a:xfrm>
            <a:off x="4691953" y="5617584"/>
            <a:ext cx="4128519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Truck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DD16DB20-E255-C24A-A3FA-AE8B6C0FF969}"/>
              </a:ext>
            </a:extLst>
          </p:cNvPr>
          <p:cNvSpPr txBox="1"/>
          <p:nvPr/>
        </p:nvSpPr>
        <p:spPr>
          <a:xfrm>
            <a:off x="4691528" y="6160137"/>
            <a:ext cx="4128519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PickUp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C9C6BBF-24AA-E24F-BA16-FE5765EAD5C1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H="1" flipV="1">
            <a:off x="6741341" y="4447776"/>
            <a:ext cx="14447" cy="628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5E428A7-2AB1-664B-B729-70E80A372C4E}"/>
              </a:ext>
            </a:extLst>
          </p:cNvPr>
          <p:cNvSpPr txBox="1"/>
          <p:nvPr/>
        </p:nvSpPr>
        <p:spPr>
          <a:xfrm>
            <a:off x="5076056" y="4601573"/>
            <a:ext cx="39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继承（有选择的重写所需的功能）</a:t>
            </a:r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7F265159-3F35-D244-B9A4-92EE1160F682}"/>
              </a:ext>
            </a:extLst>
          </p:cNvPr>
          <p:cNvCxnSpPr>
            <a:cxnSpLocks/>
            <a:stCxn id="15" idx="1"/>
            <a:endCxn id="17" idx="2"/>
          </p:cNvCxnSpPr>
          <p:nvPr/>
        </p:nvCxnSpPr>
        <p:spPr>
          <a:xfrm rot="10800000" flipV="1">
            <a:off x="2267744" y="3229760"/>
            <a:ext cx="2409338" cy="1917525"/>
          </a:xfrm>
          <a:prstGeom prst="bentConnector4">
            <a:avLst>
              <a:gd name="adj1" fmla="val 9652"/>
              <a:gd name="adj2" fmla="val 1119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3EBAA53-1271-994D-BEBA-2E74F96E1796}"/>
              </a:ext>
            </a:extLst>
          </p:cNvPr>
          <p:cNvSpPr txBox="1"/>
          <p:nvPr/>
        </p:nvSpPr>
        <p:spPr>
          <a:xfrm>
            <a:off x="2524428" y="536425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实现</a:t>
            </a:r>
          </a:p>
        </p:txBody>
      </p: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50B1DB53-387F-1842-A09E-270208F695CD}"/>
              </a:ext>
            </a:extLst>
          </p:cNvPr>
          <p:cNvCxnSpPr>
            <a:cxnSpLocks/>
            <a:stCxn id="15" idx="1"/>
            <a:endCxn id="37" idx="3"/>
          </p:cNvCxnSpPr>
          <p:nvPr/>
        </p:nvCxnSpPr>
        <p:spPr>
          <a:xfrm rot="10800000">
            <a:off x="4211962" y="2828129"/>
            <a:ext cx="465121" cy="4016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74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3BA715-D3BE-304C-845F-739E462B519D}"/>
              </a:ext>
            </a:extLst>
          </p:cNvPr>
          <p:cNvSpPr txBox="1"/>
          <p:nvPr/>
        </p:nvSpPr>
        <p:spPr>
          <a:xfrm>
            <a:off x="288846" y="50598"/>
            <a:ext cx="82435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用一个接口定义一个管理系统的通用功能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汽车管理系统类实现管理系统的通用功能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定义全局变量，用于存储所有汽车、全局唯一的</a:t>
            </a:r>
            <a:r>
              <a:rPr kumimoji="1" lang="en-US" altLang="zh-CN" dirty="0">
                <a:solidFill>
                  <a:srgbClr val="C00000"/>
                </a:solidFill>
              </a:rPr>
              <a:t>ID</a:t>
            </a:r>
            <a:r>
              <a:rPr kumimoji="1" lang="zh-CN" altLang="en-US" dirty="0">
                <a:solidFill>
                  <a:srgbClr val="C00000"/>
                </a:solidFill>
              </a:rPr>
              <a:t>、公用一个输入流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定义汽车类，包含品牌、价格以及一系列</a:t>
            </a:r>
            <a:r>
              <a:rPr kumimoji="1" lang="en-US" altLang="zh-CN" dirty="0">
                <a:solidFill>
                  <a:srgbClr val="C00000"/>
                </a:solidFill>
              </a:rPr>
              <a:t>set/get</a:t>
            </a:r>
            <a:r>
              <a:rPr kumimoji="1" lang="zh-CN" altLang="en-US" dirty="0">
                <a:solidFill>
                  <a:srgbClr val="C00000"/>
                </a:solidFill>
              </a:rPr>
              <a:t>函数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汽车类实现载客、载货功能接口，给出</a:t>
            </a:r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</a:rPr>
              <a:t>个功能的默认实现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定义汽车子类，继承自汽车类，根据情况重写载客和载货的功能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定义租车系统类，包括属性：订单和订单</a:t>
            </a:r>
            <a:r>
              <a:rPr kumimoji="1" lang="en-US" altLang="zh-CN" dirty="0">
                <a:solidFill>
                  <a:srgbClr val="C00000"/>
                </a:solidFill>
              </a:rPr>
              <a:t>ID</a:t>
            </a:r>
            <a:r>
              <a:rPr kumimoji="1" lang="zh-CN" altLang="en-US" dirty="0">
                <a:solidFill>
                  <a:srgbClr val="C00000"/>
                </a:solidFill>
              </a:rPr>
              <a:t>，及各种租车功能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D3A0C4A-B4BE-E645-B121-EE8B27F3823E}"/>
              </a:ext>
            </a:extLst>
          </p:cNvPr>
          <p:cNvSpPr txBox="1"/>
          <p:nvPr/>
        </p:nvSpPr>
        <p:spPr>
          <a:xfrm>
            <a:off x="179512" y="2092786"/>
            <a:ext cx="4128519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9D8815D-63C1-B04E-8174-3913345A13B4}"/>
              </a:ext>
            </a:extLst>
          </p:cNvPr>
          <p:cNvSpPr txBox="1"/>
          <p:nvPr/>
        </p:nvSpPr>
        <p:spPr>
          <a:xfrm>
            <a:off x="179512" y="2608477"/>
            <a:ext cx="7776864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RentSystem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51B29A-E162-3D48-8DC2-7D36629C5AA9}"/>
              </a:ext>
            </a:extLst>
          </p:cNvPr>
          <p:cNvSpPr/>
          <p:nvPr/>
        </p:nvSpPr>
        <p:spPr>
          <a:xfrm>
            <a:off x="179512" y="3000182"/>
            <a:ext cx="7776864" cy="584775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private HashMap&lt;</a:t>
            </a:r>
            <a:r>
              <a:rPr lang="en" altLang="zh-CN" sz="16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Integer,HashMap</a:t>
            </a:r>
            <a:r>
              <a:rPr lang="en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" altLang="zh-CN" sz="16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Automobile,Integer</a:t>
            </a:r>
            <a:r>
              <a:rPr lang="en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&gt;&gt; orders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/>
              <a:t>//</a:t>
            </a:r>
            <a:r>
              <a:rPr lang="zh-CN" altLang="en" sz="1600" dirty="0">
                <a:latin typeface="+mn-ea"/>
              </a:rPr>
              <a:t>汽车</a:t>
            </a:r>
            <a:r>
              <a:rPr lang="zh-CN" altLang="en-US" sz="1600" dirty="0">
                <a:latin typeface="+mn-ea"/>
              </a:rPr>
              <a:t>品牌</a:t>
            </a:r>
            <a:endParaRPr lang="en" altLang="zh-CN" sz="1600" dirty="0">
              <a:latin typeface="+mn-ea"/>
            </a:endParaRPr>
          </a:p>
          <a:p>
            <a:r>
              <a:rPr lang="en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private int ID = 1;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/>
              <a:t>//</a:t>
            </a:r>
            <a:r>
              <a:rPr lang="zh-CN" altLang="en-US" sz="1600" dirty="0"/>
              <a:t>订单</a:t>
            </a:r>
            <a:r>
              <a:rPr lang="en-US" altLang="zh-CN" sz="1600" dirty="0"/>
              <a:t>ID</a:t>
            </a:r>
            <a:endParaRPr lang="en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46EC26-9801-C147-9060-6FF2762F1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4" y="3773051"/>
            <a:ext cx="2348629" cy="28243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34319DC-7FD6-1142-A184-39290EBAF962}"/>
              </a:ext>
            </a:extLst>
          </p:cNvPr>
          <p:cNvSpPr/>
          <p:nvPr/>
        </p:nvSpPr>
        <p:spPr>
          <a:xfrm>
            <a:off x="4067944" y="4469143"/>
            <a:ext cx="3528392" cy="1775222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5119477-3421-7744-81B7-3F9490B9A108}"/>
              </a:ext>
            </a:extLst>
          </p:cNvPr>
          <p:cNvSpPr/>
          <p:nvPr/>
        </p:nvSpPr>
        <p:spPr>
          <a:xfrm>
            <a:off x="5580112" y="4613159"/>
            <a:ext cx="1872208" cy="576064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32EDD3-5393-1C4A-8EBF-DE32BEBA90ED}"/>
              </a:ext>
            </a:extLst>
          </p:cNvPr>
          <p:cNvSpPr/>
          <p:nvPr/>
        </p:nvSpPr>
        <p:spPr>
          <a:xfrm>
            <a:off x="5580112" y="5514240"/>
            <a:ext cx="1872208" cy="576064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0133878-71A9-CA43-9E0D-75A9392FD8FD}"/>
              </a:ext>
            </a:extLst>
          </p:cNvPr>
          <p:cNvSpPr/>
          <p:nvPr/>
        </p:nvSpPr>
        <p:spPr>
          <a:xfrm>
            <a:off x="4211960" y="4609138"/>
            <a:ext cx="936104" cy="576064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C3EEF6F-FAA4-A14A-AA1B-A58424926760}"/>
              </a:ext>
            </a:extLst>
          </p:cNvPr>
          <p:cNvSpPr/>
          <p:nvPr/>
        </p:nvSpPr>
        <p:spPr>
          <a:xfrm>
            <a:off x="4211960" y="5509325"/>
            <a:ext cx="936104" cy="576064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2D4DE07-2875-684C-8DC8-FC90F477E0FA}"/>
              </a:ext>
            </a:extLst>
          </p:cNvPr>
          <p:cNvCxnSpPr>
            <a:stCxn id="27" idx="3"/>
            <a:endCxn id="24" idx="1"/>
          </p:cNvCxnSpPr>
          <p:nvPr/>
        </p:nvCxnSpPr>
        <p:spPr>
          <a:xfrm>
            <a:off x="5148064" y="4897170"/>
            <a:ext cx="432048" cy="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DD1E8F2-258C-924D-99D8-9F6B9A76AF07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5148064" y="5797357"/>
            <a:ext cx="432048" cy="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8A8E246-2F5F-4749-AFCE-4DDDC8FB07E9}"/>
              </a:ext>
            </a:extLst>
          </p:cNvPr>
          <p:cNvSpPr txBox="1"/>
          <p:nvPr/>
        </p:nvSpPr>
        <p:spPr>
          <a:xfrm>
            <a:off x="4211960" y="471069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订单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EAB22F3-DE5F-1548-B150-31C235A517BC}"/>
              </a:ext>
            </a:extLst>
          </p:cNvPr>
          <p:cNvSpPr txBox="1"/>
          <p:nvPr/>
        </p:nvSpPr>
        <p:spPr>
          <a:xfrm>
            <a:off x="4211960" y="561322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订单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E5E3C1E-41DF-7E46-8F85-940080DD942F}"/>
              </a:ext>
            </a:extLst>
          </p:cNvPr>
          <p:cNvSpPr/>
          <p:nvPr/>
        </p:nvSpPr>
        <p:spPr>
          <a:xfrm>
            <a:off x="5718676" y="4710691"/>
            <a:ext cx="653524" cy="160953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Audi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B1AF0F4-BF9B-3445-813A-2C5F90AD1392}"/>
              </a:ext>
            </a:extLst>
          </p:cNvPr>
          <p:cNvSpPr/>
          <p:nvPr/>
        </p:nvSpPr>
        <p:spPr>
          <a:xfrm>
            <a:off x="5718676" y="4961676"/>
            <a:ext cx="653524" cy="160953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BMW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CEE2627-BB1A-5942-A910-A6390C04242E}"/>
              </a:ext>
            </a:extLst>
          </p:cNvPr>
          <p:cNvSpPr/>
          <p:nvPr/>
        </p:nvSpPr>
        <p:spPr>
          <a:xfrm>
            <a:off x="6688058" y="4710691"/>
            <a:ext cx="653524" cy="160953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2</a:t>
            </a:r>
            <a:r>
              <a:rPr kumimoji="1" lang="zh-CN" altLang="en-US" sz="1200" dirty="0">
                <a:solidFill>
                  <a:schemeClr val="tx1"/>
                </a:solidFill>
              </a:rPr>
              <a:t>天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19C05C2-BEEE-8842-A15F-8908A014FD61}"/>
              </a:ext>
            </a:extLst>
          </p:cNvPr>
          <p:cNvSpPr/>
          <p:nvPr/>
        </p:nvSpPr>
        <p:spPr>
          <a:xfrm>
            <a:off x="6688058" y="4969176"/>
            <a:ext cx="653524" cy="160953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1</a:t>
            </a:r>
            <a:r>
              <a:rPr kumimoji="1" lang="zh-CN" altLang="en-US" sz="1200" dirty="0">
                <a:solidFill>
                  <a:schemeClr val="tx1"/>
                </a:solidFill>
              </a:rPr>
              <a:t>天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B02744E-6280-6043-BD06-99379F5D0E01}"/>
              </a:ext>
            </a:extLst>
          </p:cNvPr>
          <p:cNvSpPr/>
          <p:nvPr/>
        </p:nvSpPr>
        <p:spPr>
          <a:xfrm>
            <a:off x="5704763" y="5659775"/>
            <a:ext cx="653524" cy="321536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解放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16E4E87-16DF-104D-911D-517D296A5870}"/>
              </a:ext>
            </a:extLst>
          </p:cNvPr>
          <p:cNvSpPr/>
          <p:nvPr/>
        </p:nvSpPr>
        <p:spPr>
          <a:xfrm>
            <a:off x="6674145" y="5659775"/>
            <a:ext cx="653524" cy="321536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1</a:t>
            </a:r>
            <a:r>
              <a:rPr kumimoji="1" lang="zh-CN" altLang="en-US" sz="1200" dirty="0">
                <a:solidFill>
                  <a:schemeClr val="tx1"/>
                </a:solidFill>
              </a:rPr>
              <a:t>天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6AA8ECA-34E8-084B-9730-895D2C3AD501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>
            <a:off x="6372200" y="4791168"/>
            <a:ext cx="315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0FEFB01-552B-1047-BD9F-7B8C7A4C8074}"/>
              </a:ext>
            </a:extLst>
          </p:cNvPr>
          <p:cNvCxnSpPr>
            <a:stCxn id="40" idx="3"/>
            <a:endCxn id="42" idx="1"/>
          </p:cNvCxnSpPr>
          <p:nvPr/>
        </p:nvCxnSpPr>
        <p:spPr>
          <a:xfrm>
            <a:off x="6372200" y="5042153"/>
            <a:ext cx="315858" cy="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BAED64F0-E5AA-F445-B7C7-F62B35CFB6DC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6358287" y="5820543"/>
            <a:ext cx="315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7AE40FE-288F-254F-A53C-B5BB5873F7CE}"/>
              </a:ext>
            </a:extLst>
          </p:cNvPr>
          <p:cNvSpPr txBox="1"/>
          <p:nvPr/>
        </p:nvSpPr>
        <p:spPr>
          <a:xfrm>
            <a:off x="4308031" y="3893079"/>
            <a:ext cx="303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 err="1"/>
              <a:t>hashMap</a:t>
            </a:r>
            <a:r>
              <a:rPr kumimoji="1" lang="zh-CN" altLang="en-US" dirty="0"/>
              <a:t>的嵌套实现</a:t>
            </a:r>
          </a:p>
        </p:txBody>
      </p:sp>
    </p:spTree>
    <p:extLst>
      <p:ext uri="{BB962C8B-B14F-4D97-AF65-F5344CB8AC3E}">
        <p14:creationId xmlns:p14="http://schemas.microsoft.com/office/powerpoint/2010/main" val="647329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3BA715-D3BE-304C-845F-739E462B519D}"/>
              </a:ext>
            </a:extLst>
          </p:cNvPr>
          <p:cNvSpPr txBox="1"/>
          <p:nvPr/>
        </p:nvSpPr>
        <p:spPr>
          <a:xfrm>
            <a:off x="288846" y="50598"/>
            <a:ext cx="82435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用一个接口定义一个管理系统的通用功能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汽车管理系统类实现管理系统的通用功能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定义全局变量，用于存储所有汽车、全局唯一的</a:t>
            </a:r>
            <a:r>
              <a:rPr kumimoji="1" lang="en-US" altLang="zh-CN" dirty="0">
                <a:solidFill>
                  <a:srgbClr val="C00000"/>
                </a:solidFill>
              </a:rPr>
              <a:t>ID</a:t>
            </a:r>
            <a:r>
              <a:rPr kumimoji="1" lang="zh-CN" altLang="en-US" dirty="0">
                <a:solidFill>
                  <a:srgbClr val="C00000"/>
                </a:solidFill>
              </a:rPr>
              <a:t>、公用一个输入流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定义汽车类，包含品牌、价格以及一系列</a:t>
            </a:r>
            <a:r>
              <a:rPr kumimoji="1" lang="en-US" altLang="zh-CN" dirty="0">
                <a:solidFill>
                  <a:srgbClr val="C00000"/>
                </a:solidFill>
              </a:rPr>
              <a:t>set/get</a:t>
            </a:r>
            <a:r>
              <a:rPr kumimoji="1" lang="zh-CN" altLang="en-US" dirty="0">
                <a:solidFill>
                  <a:srgbClr val="C00000"/>
                </a:solidFill>
              </a:rPr>
              <a:t>函数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汽车类实现载客、载货功能接口，给出</a:t>
            </a:r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</a:rPr>
              <a:t>个功能的默认实现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定义汽车子类，继承自汽车类，根据情况重写载客和载货的功能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C00000"/>
                </a:solidFill>
              </a:rPr>
              <a:t>定义租车系统类，包括属性：订单和订单</a:t>
            </a:r>
            <a:r>
              <a:rPr kumimoji="1" lang="en-US" altLang="zh-CN" dirty="0">
                <a:solidFill>
                  <a:srgbClr val="C00000"/>
                </a:solidFill>
              </a:rPr>
              <a:t>ID</a:t>
            </a:r>
            <a:r>
              <a:rPr kumimoji="1" lang="zh-CN" altLang="en-US" dirty="0">
                <a:solidFill>
                  <a:srgbClr val="C00000"/>
                </a:solidFill>
              </a:rPr>
              <a:t>，及各种租车功能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D3A0C4A-B4BE-E645-B121-EE8B27F3823E}"/>
              </a:ext>
            </a:extLst>
          </p:cNvPr>
          <p:cNvSpPr txBox="1"/>
          <p:nvPr/>
        </p:nvSpPr>
        <p:spPr>
          <a:xfrm>
            <a:off x="179512" y="2132856"/>
            <a:ext cx="4128519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9D8815D-63C1-B04E-8174-3913345A13B4}"/>
              </a:ext>
            </a:extLst>
          </p:cNvPr>
          <p:cNvSpPr txBox="1"/>
          <p:nvPr/>
        </p:nvSpPr>
        <p:spPr>
          <a:xfrm>
            <a:off x="179512" y="2720462"/>
            <a:ext cx="7776864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RentSystem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51B29A-E162-3D48-8DC2-7D36629C5AA9}"/>
              </a:ext>
            </a:extLst>
          </p:cNvPr>
          <p:cNvSpPr/>
          <p:nvPr/>
        </p:nvSpPr>
        <p:spPr>
          <a:xfrm>
            <a:off x="179512" y="3112167"/>
            <a:ext cx="7776864" cy="584775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private HashMap&lt;</a:t>
            </a:r>
            <a:r>
              <a:rPr lang="en" altLang="zh-CN" sz="16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Integer,HashMap</a:t>
            </a:r>
            <a:r>
              <a:rPr lang="en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en" altLang="zh-CN" sz="1600" dirty="0" err="1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Automobile,Integer</a:t>
            </a:r>
            <a:r>
              <a:rPr lang="en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&gt;&gt; orders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/>
              <a:t>//</a:t>
            </a:r>
            <a:r>
              <a:rPr lang="zh-CN" altLang="en" sz="1600" dirty="0">
                <a:latin typeface="+mn-ea"/>
              </a:rPr>
              <a:t>汽车</a:t>
            </a:r>
            <a:r>
              <a:rPr lang="zh-CN" altLang="en-US" sz="1600" dirty="0">
                <a:latin typeface="+mn-ea"/>
              </a:rPr>
              <a:t>品牌</a:t>
            </a:r>
            <a:endParaRPr lang="en" altLang="zh-CN" sz="1600" dirty="0">
              <a:latin typeface="+mn-ea"/>
            </a:endParaRPr>
          </a:p>
          <a:p>
            <a:r>
              <a:rPr lang="en" altLang="zh-CN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private int ID = 1;</a:t>
            </a:r>
            <a:r>
              <a:rPr lang="zh-CN" altLang="en-US" sz="16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600" dirty="0"/>
              <a:t>//</a:t>
            </a:r>
            <a:r>
              <a:rPr lang="zh-CN" altLang="en-US" sz="1600" dirty="0"/>
              <a:t>订单</a:t>
            </a:r>
            <a:r>
              <a:rPr lang="en-US" altLang="zh-CN" sz="1600" dirty="0"/>
              <a:t>ID</a:t>
            </a:r>
            <a:endParaRPr lang="en" altLang="zh-CN" sz="1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C8D0EE-838A-8948-AAA7-C78F332B0B7E}"/>
              </a:ext>
            </a:extLst>
          </p:cNvPr>
          <p:cNvSpPr/>
          <p:nvPr/>
        </p:nvSpPr>
        <p:spPr>
          <a:xfrm>
            <a:off x="3563888" y="4238267"/>
            <a:ext cx="4392488" cy="954107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showMenu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显示租车系统界面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chooseAutomobiles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选择车辆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showOrder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展示订单</a:t>
            </a:r>
            <a:endParaRPr lang="en-US" altLang="zh-CN" sz="1400" dirty="0"/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/>
              <a:t>//</a:t>
            </a:r>
            <a:r>
              <a:rPr lang="zh-CN" altLang="en-US" sz="1400" dirty="0"/>
              <a:t>初始化租车系统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46EC26-9801-C147-9060-6FF2762F1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885037"/>
            <a:ext cx="2348629" cy="28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50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A2B0BD9-0BC0-5042-9032-2951F9C8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提交作业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CBEC71-ED9B-D843-A9E5-A81E8FE78800}"/>
              </a:ext>
            </a:extLst>
          </p:cNvPr>
          <p:cNvSpPr txBox="1"/>
          <p:nvPr/>
        </p:nvSpPr>
        <p:spPr>
          <a:xfrm>
            <a:off x="443784" y="1160200"/>
            <a:ext cx="7416824" cy="281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在文件系统中找到</a:t>
            </a:r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项目所在目录</a:t>
            </a:r>
            <a:endParaRPr lang="en-US" altLang="zh-CN" sz="2000" b="1" dirty="0">
              <a:solidFill>
                <a:srgbClr val="C0000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压缩，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zip,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rar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等格式，如 </a:t>
            </a: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Java_Test3-2.zip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将压缩包发送至：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hlinkClick r:id="rId2"/>
              </a:rPr>
              <a:t>278300377@qq.com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邮件主题：姓名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学号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上机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3-2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，如 </a:t>
            </a:r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小明</a:t>
            </a: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-20212345-</a:t>
            </a:r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上机</a:t>
            </a: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3-2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截止日期：</a:t>
            </a:r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14</a:t>
            </a:r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周上课前（</a:t>
            </a:r>
            <a:r>
              <a:rPr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5.30</a:t>
            </a:r>
            <a:r>
              <a:rPr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rgbClr val="C00000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简单的先做，实在有困难的单独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QQ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和我说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93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235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31C7B73A-AA2C-2445-A354-25F65899C29A}"/>
              </a:ext>
            </a:extLst>
          </p:cNvPr>
          <p:cNvSpPr txBox="1"/>
          <p:nvPr/>
        </p:nvSpPr>
        <p:spPr>
          <a:xfrm>
            <a:off x="4549174" y="1916832"/>
            <a:ext cx="3888432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Interface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815AF9-DB93-7149-B7A0-7C13B5BF95CE}"/>
              </a:ext>
            </a:extLst>
          </p:cNvPr>
          <p:cNvSpPr/>
          <p:nvPr/>
        </p:nvSpPr>
        <p:spPr>
          <a:xfrm>
            <a:off x="4549174" y="2846405"/>
            <a:ext cx="3888432" cy="132343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6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showMainMenu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600" dirty="0"/>
              <a:t>//</a:t>
            </a:r>
            <a:r>
              <a:rPr lang="zh-CN" altLang="en-US" sz="1600" dirty="0"/>
              <a:t>显示主菜单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6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showDetailInfo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600" dirty="0"/>
              <a:t>//</a:t>
            </a:r>
            <a:r>
              <a:rPr lang="zh-CN" altLang="en-US" sz="1600" dirty="0"/>
              <a:t>显示账单信息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6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editIncomeInfo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600" dirty="0"/>
              <a:t>//</a:t>
            </a:r>
            <a:r>
              <a:rPr lang="zh-CN" altLang="en-US" sz="1600" dirty="0"/>
              <a:t>登记收入信息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6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editSpendInfo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600" dirty="0"/>
              <a:t>//</a:t>
            </a:r>
            <a:r>
              <a:rPr lang="zh-CN" altLang="en-US" sz="1600" dirty="0"/>
              <a:t>登记支出信息</a:t>
            </a:r>
          </a:p>
          <a:p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6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exitAccount</a:t>
            </a:r>
            <a:r>
              <a:rPr lang="en" altLang="zh-CN" sz="16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600" dirty="0"/>
              <a:t>//</a:t>
            </a:r>
            <a:r>
              <a:rPr lang="zh-CN" altLang="en-US" sz="1600" dirty="0"/>
              <a:t>退出记账器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73E8C926-4C26-8A49-A459-28413DFCAF39}"/>
              </a:ext>
            </a:extLst>
          </p:cNvPr>
          <p:cNvSpPr txBox="1"/>
          <p:nvPr/>
        </p:nvSpPr>
        <p:spPr>
          <a:xfrm>
            <a:off x="4549175" y="2445024"/>
            <a:ext cx="3888432" cy="40011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AccountFeature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310610" y="1528614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1.</a:t>
            </a:r>
            <a:r>
              <a:rPr kumimoji="1" lang="zh-CN" altLang="en-US" sz="1400" dirty="0">
                <a:solidFill>
                  <a:srgbClr val="C00000"/>
                </a:solidFill>
              </a:rPr>
              <a:t> 用一个接口定义一个账本所应该具有的通用的功能</a:t>
            </a:r>
            <a:endParaRPr kumimoji="1" lang="en-US" altLang="zh-CN" sz="1400" dirty="0">
              <a:solidFill>
                <a:srgbClr val="C0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BC05E3-0535-C945-A612-D87189D7F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92" y="4365104"/>
            <a:ext cx="3102996" cy="1118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362C09-2928-DF44-9C50-0F52ED08111C}"/>
              </a:ext>
            </a:extLst>
          </p:cNvPr>
          <p:cNvSpPr txBox="1"/>
          <p:nvPr/>
        </p:nvSpPr>
        <p:spPr>
          <a:xfrm>
            <a:off x="4196439" y="5678999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在</a:t>
            </a:r>
            <a:r>
              <a:rPr kumimoji="1" lang="en-US" altLang="zh-CN" dirty="0" err="1">
                <a:solidFill>
                  <a:srgbClr val="C00000"/>
                </a:solidFill>
              </a:rPr>
              <a:t>showMainMenu</a:t>
            </a:r>
            <a:r>
              <a:rPr kumimoji="1" lang="en-US" altLang="zh-CN" dirty="0">
                <a:solidFill>
                  <a:srgbClr val="C00000"/>
                </a:solidFill>
              </a:rPr>
              <a:t>()</a:t>
            </a:r>
            <a:r>
              <a:rPr kumimoji="1" lang="zh-CN" altLang="en-US" dirty="0">
                <a:solidFill>
                  <a:srgbClr val="C00000"/>
                </a:solidFill>
              </a:rPr>
              <a:t>中显示整个菜单，菜单中的每个功能对应接口中的剩余</a:t>
            </a:r>
            <a:r>
              <a:rPr kumimoji="1" lang="en-US" altLang="zh-CN" dirty="0">
                <a:solidFill>
                  <a:srgbClr val="C00000"/>
                </a:solidFill>
              </a:rPr>
              <a:t>4</a:t>
            </a:r>
            <a:r>
              <a:rPr kumimoji="1" lang="zh-CN" altLang="en-US" dirty="0">
                <a:solidFill>
                  <a:srgbClr val="C00000"/>
                </a:solidFill>
              </a:rPr>
              <a:t>个功能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528615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stCxn id="12" idx="3"/>
            <a:endCxn id="6" idx="1"/>
          </p:cNvCxnSpPr>
          <p:nvPr/>
        </p:nvCxnSpPr>
        <p:spPr>
          <a:xfrm>
            <a:off x="2915816" y="1650716"/>
            <a:ext cx="1633358" cy="46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AF28FFDB-8715-4041-991E-3C49B788F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62939"/>
            <a:ext cx="3102997" cy="2471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99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549174" y="1680351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账本类实现上述接口，以获得账本的基本功能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340768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2915816" y="1462869"/>
            <a:ext cx="1679012" cy="79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BCE336E4-7F12-5748-8396-A49EEE98DAA3}"/>
              </a:ext>
            </a:extLst>
          </p:cNvPr>
          <p:cNvSpPr txBox="1"/>
          <p:nvPr/>
        </p:nvSpPr>
        <p:spPr>
          <a:xfrm>
            <a:off x="4594829" y="2554078"/>
            <a:ext cx="3991087" cy="35892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Account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2D728C-D598-9B4D-8CB8-9EEAECFB86BF}"/>
              </a:ext>
            </a:extLst>
          </p:cNvPr>
          <p:cNvSpPr/>
          <p:nvPr/>
        </p:nvSpPr>
        <p:spPr>
          <a:xfrm>
            <a:off x="4594829" y="2918268"/>
            <a:ext cx="3991087" cy="53335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&lt;Record&gt;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records</a:t>
            </a:r>
          </a:p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balance (</a:t>
            </a:r>
            <a:r>
              <a:rPr lang="zh-CN" altLang="en-US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余额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925E48-32E5-DF4B-9692-2805716F0083}"/>
              </a:ext>
            </a:extLst>
          </p:cNvPr>
          <p:cNvSpPr/>
          <p:nvPr/>
        </p:nvSpPr>
        <p:spPr>
          <a:xfrm>
            <a:off x="4594829" y="3453399"/>
            <a:ext cx="3991087" cy="113660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showMainMenu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显示主菜单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showDetailInfo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显示账单信息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editIncomeInfo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登记收入信息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editSpendInfo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登记支出信息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exitAccount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退出记账器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31F5819-F5E1-DB48-B0E9-DE8EBCA34D70}"/>
              </a:ext>
            </a:extLst>
          </p:cNvPr>
          <p:cNvSpPr txBox="1"/>
          <p:nvPr/>
        </p:nvSpPr>
        <p:spPr>
          <a:xfrm>
            <a:off x="4594828" y="2074425"/>
            <a:ext cx="3991087" cy="3589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1F9F33-FF1E-204F-A958-FD86EFFF68AA}"/>
              </a:ext>
            </a:extLst>
          </p:cNvPr>
          <p:cNvSpPr/>
          <p:nvPr/>
        </p:nvSpPr>
        <p:spPr>
          <a:xfrm>
            <a:off x="4594829" y="4590003"/>
            <a:ext cx="3991087" cy="9272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初始化账本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setRecord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维护账单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updateBalance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维护余额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C67B258-71FB-EE42-9D36-14E71433DB32}"/>
              </a:ext>
            </a:extLst>
          </p:cNvPr>
          <p:cNvSpPr txBox="1"/>
          <p:nvPr/>
        </p:nvSpPr>
        <p:spPr>
          <a:xfrm>
            <a:off x="1501661" y="2854542"/>
            <a:ext cx="2704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C00000"/>
                </a:solidFill>
              </a:rPr>
              <a:t>账本是由一系列记录构成，每个记录是一个</a:t>
            </a:r>
            <a:r>
              <a:rPr kumimoji="1" lang="en-US" altLang="zh-CN" sz="1400" dirty="0">
                <a:solidFill>
                  <a:srgbClr val="C00000"/>
                </a:solidFill>
              </a:rPr>
              <a:t>Record</a:t>
            </a:r>
            <a:r>
              <a:rPr kumimoji="1" lang="zh-CN" altLang="en-US" sz="1400" dirty="0">
                <a:solidFill>
                  <a:srgbClr val="C00000"/>
                </a:solidFill>
              </a:rPr>
              <a:t>对象</a:t>
            </a:r>
            <a:endParaRPr kumimoji="1" lang="en-US" altLang="zh-CN" sz="14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rgbClr val="C00000"/>
                </a:solidFill>
              </a:rPr>
              <a:t>账本有一个唯一的余额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A1955A21-DC8C-DD4B-BC8B-A3A82465B357}"/>
              </a:ext>
            </a:extLst>
          </p:cNvPr>
          <p:cNvCxnSpPr>
            <a:cxnSpLocks/>
          </p:cNvCxnSpPr>
          <p:nvPr/>
        </p:nvCxnSpPr>
        <p:spPr>
          <a:xfrm flipH="1">
            <a:off x="4139952" y="3122960"/>
            <a:ext cx="408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903EB405-9D34-B64A-BBB0-0F244FE35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25" y="3649317"/>
            <a:ext cx="3779912" cy="839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209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549174" y="1680351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账本类实现上述接口，以获得账本的基本功能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340768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2915816" y="1462869"/>
            <a:ext cx="1679012" cy="79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BCE336E4-7F12-5748-8396-A49EEE98DAA3}"/>
              </a:ext>
            </a:extLst>
          </p:cNvPr>
          <p:cNvSpPr txBox="1"/>
          <p:nvPr/>
        </p:nvSpPr>
        <p:spPr>
          <a:xfrm>
            <a:off x="4594829" y="2554078"/>
            <a:ext cx="3991087" cy="35892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Account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2D728C-D598-9B4D-8CB8-9EEAECFB86BF}"/>
              </a:ext>
            </a:extLst>
          </p:cNvPr>
          <p:cNvSpPr/>
          <p:nvPr/>
        </p:nvSpPr>
        <p:spPr>
          <a:xfrm>
            <a:off x="4594829" y="2918268"/>
            <a:ext cx="3991087" cy="53335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&lt;Record&gt;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records</a:t>
            </a:r>
          </a:p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balance (</a:t>
            </a:r>
            <a:r>
              <a:rPr lang="zh-CN" altLang="en-US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余额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925E48-32E5-DF4B-9692-2805716F0083}"/>
              </a:ext>
            </a:extLst>
          </p:cNvPr>
          <p:cNvSpPr/>
          <p:nvPr/>
        </p:nvSpPr>
        <p:spPr>
          <a:xfrm>
            <a:off x="4594829" y="3453399"/>
            <a:ext cx="3991087" cy="113660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showMainMenu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显示主菜单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showDetailInfo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显示账单信息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editIncomeInfo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登记收入信息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editSpendInfo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登记支出信息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exitAccount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退出记账器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31F5819-F5E1-DB48-B0E9-DE8EBCA34D70}"/>
              </a:ext>
            </a:extLst>
          </p:cNvPr>
          <p:cNvSpPr txBox="1"/>
          <p:nvPr/>
        </p:nvSpPr>
        <p:spPr>
          <a:xfrm>
            <a:off x="4594828" y="2074425"/>
            <a:ext cx="3991087" cy="3589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1F9F33-FF1E-204F-A958-FD86EFFF68AA}"/>
              </a:ext>
            </a:extLst>
          </p:cNvPr>
          <p:cNvSpPr/>
          <p:nvPr/>
        </p:nvSpPr>
        <p:spPr>
          <a:xfrm>
            <a:off x="4594829" y="4590003"/>
            <a:ext cx="3991087" cy="9272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初始化账本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setRecord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维护账单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updateBalance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维护余额</a:t>
            </a:r>
          </a:p>
        </p:txBody>
      </p:sp>
      <p:sp>
        <p:nvSpPr>
          <p:cNvPr id="35" name="左大括号 34">
            <a:extLst>
              <a:ext uri="{FF2B5EF4-FFF2-40B4-BE49-F238E27FC236}">
                <a16:creationId xmlns:a16="http://schemas.microsoft.com/office/drawing/2014/main" id="{E7CE4ADD-E8AE-4C4D-A2B9-A8E16D555B31}"/>
              </a:ext>
            </a:extLst>
          </p:cNvPr>
          <p:cNvSpPr/>
          <p:nvPr/>
        </p:nvSpPr>
        <p:spPr>
          <a:xfrm>
            <a:off x="4404811" y="3492245"/>
            <a:ext cx="121190" cy="1138385"/>
          </a:xfrm>
          <a:prstGeom prst="leftBrac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BCBFA13-C218-024A-8012-C645ABEF5E9C}"/>
              </a:ext>
            </a:extLst>
          </p:cNvPr>
          <p:cNvSpPr txBox="1"/>
          <p:nvPr/>
        </p:nvSpPr>
        <p:spPr>
          <a:xfrm>
            <a:off x="2411760" y="3881417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C00000"/>
                </a:solidFill>
              </a:rPr>
              <a:t>实现接口中的方法</a:t>
            </a:r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CD00A762-76F0-B84F-9030-07C0DE1FC981}"/>
              </a:ext>
            </a:extLst>
          </p:cNvPr>
          <p:cNvSpPr/>
          <p:nvPr/>
        </p:nvSpPr>
        <p:spPr>
          <a:xfrm>
            <a:off x="4409498" y="4709164"/>
            <a:ext cx="116501" cy="848696"/>
          </a:xfrm>
          <a:prstGeom prst="leftBrac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159A8C0-0C4D-8449-829A-F186EDBF05FC}"/>
              </a:ext>
            </a:extLst>
          </p:cNvPr>
          <p:cNvSpPr txBox="1"/>
          <p:nvPr/>
        </p:nvSpPr>
        <p:spPr>
          <a:xfrm>
            <a:off x="2188555" y="4909578"/>
            <a:ext cx="245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C00000"/>
                </a:solidFill>
              </a:rPr>
              <a:t>增加自身的辅助功能</a:t>
            </a:r>
          </a:p>
        </p:txBody>
      </p:sp>
    </p:spTree>
    <p:extLst>
      <p:ext uri="{BB962C8B-B14F-4D97-AF65-F5344CB8AC3E}">
        <p14:creationId xmlns:p14="http://schemas.microsoft.com/office/powerpoint/2010/main" val="300436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549174" y="1680351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账本类实现上述接口，以获得账本的基本功能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340768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2915816" y="1462869"/>
            <a:ext cx="1679012" cy="79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BCE336E4-7F12-5748-8396-A49EEE98DAA3}"/>
              </a:ext>
            </a:extLst>
          </p:cNvPr>
          <p:cNvSpPr txBox="1"/>
          <p:nvPr/>
        </p:nvSpPr>
        <p:spPr>
          <a:xfrm>
            <a:off x="4594829" y="2554078"/>
            <a:ext cx="3991087" cy="35892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Account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2D728C-D598-9B4D-8CB8-9EEAECFB86BF}"/>
              </a:ext>
            </a:extLst>
          </p:cNvPr>
          <p:cNvSpPr/>
          <p:nvPr/>
        </p:nvSpPr>
        <p:spPr>
          <a:xfrm>
            <a:off x="4594829" y="2918268"/>
            <a:ext cx="3991087" cy="53335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&lt;Record&gt;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records</a:t>
            </a:r>
          </a:p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balance (</a:t>
            </a:r>
            <a:r>
              <a:rPr lang="zh-CN" altLang="en-US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余额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925E48-32E5-DF4B-9692-2805716F0083}"/>
              </a:ext>
            </a:extLst>
          </p:cNvPr>
          <p:cNvSpPr/>
          <p:nvPr/>
        </p:nvSpPr>
        <p:spPr>
          <a:xfrm>
            <a:off x="4594829" y="3453399"/>
            <a:ext cx="3991087" cy="113660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showMainMenu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显示主菜单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showDetailInfo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显示账单信息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editIncomeInfo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登记收入信息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editSpendInfo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登记支出信息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exitAccount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退出记账器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31F5819-F5E1-DB48-B0E9-DE8EBCA34D70}"/>
              </a:ext>
            </a:extLst>
          </p:cNvPr>
          <p:cNvSpPr txBox="1"/>
          <p:nvPr/>
        </p:nvSpPr>
        <p:spPr>
          <a:xfrm>
            <a:off x="4594828" y="2074425"/>
            <a:ext cx="3991087" cy="3589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1F9F33-FF1E-204F-A958-FD86EFFF68AA}"/>
              </a:ext>
            </a:extLst>
          </p:cNvPr>
          <p:cNvSpPr/>
          <p:nvPr/>
        </p:nvSpPr>
        <p:spPr>
          <a:xfrm>
            <a:off x="4594829" y="4590003"/>
            <a:ext cx="3991087" cy="9272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初始化账本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setRecord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维护账单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updateBalance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维护余额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99BC1-5707-504D-867E-6AA187FCC7AB}"/>
              </a:ext>
            </a:extLst>
          </p:cNvPr>
          <p:cNvSpPr txBox="1"/>
          <p:nvPr/>
        </p:nvSpPr>
        <p:spPr>
          <a:xfrm>
            <a:off x="547527" y="4688415"/>
            <a:ext cx="328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根据提示补全代码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8E45D7-CC88-0E48-AD57-B8689DC52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077189"/>
            <a:ext cx="7524328" cy="16403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655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8236B8-F841-A941-8A67-F215E2D2C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38735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ABD9D-7509-F144-B2A3-7358D2A5FA08}"/>
              </a:ext>
            </a:extLst>
          </p:cNvPr>
          <p:cNvSpPr txBox="1"/>
          <p:nvPr/>
        </p:nvSpPr>
        <p:spPr>
          <a:xfrm>
            <a:off x="4549174" y="1680351"/>
            <a:ext cx="4536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2.</a:t>
            </a:r>
            <a:r>
              <a:rPr kumimoji="1" lang="zh-CN" altLang="en-US" sz="1400" dirty="0">
                <a:solidFill>
                  <a:srgbClr val="C00000"/>
                </a:solidFill>
              </a:rPr>
              <a:t> 账本类实现上述接口，以获得账本的基本功能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5FBC-48DC-EB47-B08E-C5AC33232E75}"/>
              </a:ext>
            </a:extLst>
          </p:cNvPr>
          <p:cNvSpPr/>
          <p:nvPr/>
        </p:nvSpPr>
        <p:spPr>
          <a:xfrm>
            <a:off x="899592" y="1340768"/>
            <a:ext cx="2016224" cy="244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29858FF-E8B8-C94E-861E-B9D747E923E1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2915816" y="1462869"/>
            <a:ext cx="1679012" cy="79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>
            <a:extLst>
              <a:ext uri="{FF2B5EF4-FFF2-40B4-BE49-F238E27FC236}">
                <a16:creationId xmlns:a16="http://schemas.microsoft.com/office/drawing/2014/main" id="{BCE336E4-7F12-5748-8396-A49EEE98DAA3}"/>
              </a:ext>
            </a:extLst>
          </p:cNvPr>
          <p:cNvSpPr txBox="1"/>
          <p:nvPr/>
        </p:nvSpPr>
        <p:spPr>
          <a:xfrm>
            <a:off x="4594829" y="2554078"/>
            <a:ext cx="3991087" cy="35892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Account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2D728C-D598-9B4D-8CB8-9EEAECFB86BF}"/>
              </a:ext>
            </a:extLst>
          </p:cNvPr>
          <p:cNvSpPr/>
          <p:nvPr/>
        </p:nvSpPr>
        <p:spPr>
          <a:xfrm>
            <a:off x="4594829" y="2918268"/>
            <a:ext cx="3991087" cy="533350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</a:t>
            </a:r>
            <a:r>
              <a:rPr lang="en" altLang="zh-CN" sz="1400" dirty="0" err="1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ArrayList</a:t>
            </a:r>
            <a:r>
              <a:rPr lang="en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&lt;Record&gt;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records</a:t>
            </a:r>
          </a:p>
          <a:p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private double balance (</a:t>
            </a:r>
            <a:r>
              <a:rPr lang="zh-CN" altLang="en-US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余额</a:t>
            </a:r>
            <a:r>
              <a:rPr lang="en-US" altLang="zh-CN" sz="14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925E48-32E5-DF4B-9692-2805716F0083}"/>
              </a:ext>
            </a:extLst>
          </p:cNvPr>
          <p:cNvSpPr/>
          <p:nvPr/>
        </p:nvSpPr>
        <p:spPr>
          <a:xfrm>
            <a:off x="4594829" y="3453399"/>
            <a:ext cx="3991087" cy="113660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showMainMenu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显示主菜单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showDetailInfo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显示账单信息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editIncomeInfo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登记收入信息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editSpendInfo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登记支出信息</a:t>
            </a:r>
          </a:p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exitAccount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退出记账器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131F5819-F5E1-DB48-B0E9-DE8EBCA34D70}"/>
              </a:ext>
            </a:extLst>
          </p:cNvPr>
          <p:cNvSpPr txBox="1"/>
          <p:nvPr/>
        </p:nvSpPr>
        <p:spPr>
          <a:xfrm>
            <a:off x="4594828" y="2074425"/>
            <a:ext cx="3991087" cy="3589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Class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1F9F33-FF1E-204F-A958-FD86EFFF68AA}"/>
              </a:ext>
            </a:extLst>
          </p:cNvPr>
          <p:cNvSpPr/>
          <p:nvPr/>
        </p:nvSpPr>
        <p:spPr>
          <a:xfrm>
            <a:off x="4594829" y="4590003"/>
            <a:ext cx="3991087" cy="927229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400" dirty="0"/>
              <a:t>//</a:t>
            </a:r>
            <a:r>
              <a:rPr lang="zh-CN" altLang="en-US" sz="1400" dirty="0"/>
              <a:t>初始化账本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getUserInput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" sz="1400" dirty="0"/>
              <a:t>处理</a:t>
            </a:r>
            <a:r>
              <a:rPr lang="zh-CN" altLang="en-US" sz="1400" dirty="0"/>
              <a:t>逻辑</a:t>
            </a:r>
          </a:p>
          <a:p>
            <a:r>
              <a:rPr lang="en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setRecord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维护账单</a:t>
            </a:r>
          </a:p>
          <a:p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void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updateBalance</a:t>
            </a:r>
            <a:r>
              <a:rPr lang="en" altLang="zh-CN" sz="14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(); </a:t>
            </a:r>
            <a:r>
              <a:rPr lang="en" altLang="zh-CN" sz="1400" dirty="0"/>
              <a:t>//</a:t>
            </a:r>
            <a:r>
              <a:rPr lang="zh-CN" altLang="en-US" sz="1400" dirty="0"/>
              <a:t>维护余额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99BC1-5707-504D-867E-6AA187FCC7AB}"/>
              </a:ext>
            </a:extLst>
          </p:cNvPr>
          <p:cNvSpPr txBox="1"/>
          <p:nvPr/>
        </p:nvSpPr>
        <p:spPr>
          <a:xfrm>
            <a:off x="1108151" y="2783490"/>
            <a:ext cx="328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根据提示补全代码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6DC2A0-1ACE-354D-9F4F-E552611E3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3" y="3212976"/>
            <a:ext cx="4494185" cy="34031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5801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3046</Words>
  <Application>Microsoft Macintosh PowerPoint</Application>
  <PresentationFormat>全屏显示(4:3)</PresentationFormat>
  <Paragraphs>443</Paragraphs>
  <Slides>34</Slides>
  <Notes>33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宋体</vt:lpstr>
      <vt:lpstr>Microsoft YaHei</vt:lpstr>
      <vt:lpstr>Microsoft YaHei</vt:lpstr>
      <vt:lpstr>Arial</vt:lpstr>
      <vt:lpstr>Calibri</vt:lpstr>
      <vt:lpstr>Wingdings</vt:lpstr>
      <vt:lpstr>1_Office 主题</vt:lpstr>
      <vt:lpstr>Readme</vt:lpstr>
      <vt:lpstr>Q1:简单记账器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Q2: 控制台租车系统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提交作业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JAVA语言程序设计</dc:title>
  <dc:creator>Administrator</dc:creator>
  <cp:lastModifiedBy>lsswyx@gmail.com</cp:lastModifiedBy>
  <cp:revision>395</cp:revision>
  <dcterms:created xsi:type="dcterms:W3CDTF">2017-09-05T04:59:02Z</dcterms:created>
  <dcterms:modified xsi:type="dcterms:W3CDTF">2023-04-24T02:56:31Z</dcterms:modified>
</cp:coreProperties>
</file>